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Constantia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rco Ravanell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203714-9938-4E14-A00C-60593AC60BD3}">
  <a:tblStyle styleId="{F0203714-9938-4E14-A00C-60593AC60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3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5.xml"/><Relationship Id="rId66" Type="http://schemas.openxmlformats.org/officeDocument/2006/relationships/font" Target="fonts/Constantia-bold.fntdata"/><Relationship Id="rId21" Type="http://schemas.openxmlformats.org/officeDocument/2006/relationships/slide" Target="slides/slide14.xml"/><Relationship Id="rId65" Type="http://schemas.openxmlformats.org/officeDocument/2006/relationships/font" Target="fonts/Constantia-regular.fntdata"/><Relationship Id="rId24" Type="http://schemas.openxmlformats.org/officeDocument/2006/relationships/slide" Target="slides/slide17.xml"/><Relationship Id="rId68" Type="http://schemas.openxmlformats.org/officeDocument/2006/relationships/font" Target="fonts/Constantia-boldItalic.fntdata"/><Relationship Id="rId23" Type="http://schemas.openxmlformats.org/officeDocument/2006/relationships/slide" Target="slides/slide16.xml"/><Relationship Id="rId67" Type="http://schemas.openxmlformats.org/officeDocument/2006/relationships/font" Target="fonts/Constantia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12T17:45:28.701">
    <p:pos x="6000" y="0"/>
    <p:text>Some details:
- The index starts from "0" because we assume f(t) to a sequence [f0,f1,..., fN] whose indexes start from 0. 
- Due to the nature of the transform, If 𝑁 is an odd number, the elements F1, F2,..., F(𝑁−1)/2 contain the positive frequency terms, and the elements F(𝑁+1)/2,..., F𝑁−1 contain the negative frequency terms. 
- While if 𝑁 is even, the elements F1,F2,...,F𝑁/2−1 contain the positive frequency terms, and the elements F𝑁/2,...,F𝑁−1 contain the negative frequency terms.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1f1cb32d6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f1f1cb32d6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1f1cb32d6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f1f1cb32d6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Relationship Id="rId4" Type="http://schemas.openxmlformats.org/officeDocument/2006/relationships/image" Target="../media/image3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Relationship Id="rId4" Type="http://schemas.openxmlformats.org/officeDocument/2006/relationships/image" Target="../media/image29.gif"/><Relationship Id="rId5" Type="http://schemas.openxmlformats.org/officeDocument/2006/relationships/image" Target="../media/image17.gif"/><Relationship Id="rId6" Type="http://schemas.openxmlformats.org/officeDocument/2006/relationships/image" Target="../media/image76.gif"/><Relationship Id="rId7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1.gif"/><Relationship Id="rId8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Relationship Id="rId4" Type="http://schemas.openxmlformats.org/officeDocument/2006/relationships/image" Target="../media/image26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4.png"/><Relationship Id="rId5" Type="http://schemas.openxmlformats.org/officeDocument/2006/relationships/hyperlink" Target="https://concordia-ca.zoom.us/j/873460222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Relationship Id="rId4" Type="http://schemas.openxmlformats.org/officeDocument/2006/relationships/image" Target="../media/image26.png"/><Relationship Id="rId5" Type="http://schemas.openxmlformats.org/officeDocument/2006/relationships/image" Target="../media/image52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Relationship Id="rId4" Type="http://schemas.openxmlformats.org/officeDocument/2006/relationships/image" Target="../media/image25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Relationship Id="rId4" Type="http://schemas.openxmlformats.org/officeDocument/2006/relationships/image" Target="../media/image25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Relationship Id="rId4" Type="http://schemas.openxmlformats.org/officeDocument/2006/relationships/image" Target="../media/image67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gif"/><Relationship Id="rId4" Type="http://schemas.openxmlformats.org/officeDocument/2006/relationships/image" Target="../media/image3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gif"/><Relationship Id="rId4" Type="http://schemas.openxmlformats.org/officeDocument/2006/relationships/image" Target="../media/image54.gif"/><Relationship Id="rId5" Type="http://schemas.openxmlformats.org/officeDocument/2006/relationships/image" Target="../media/image46.gif"/><Relationship Id="rId6" Type="http://schemas.openxmlformats.org/officeDocument/2006/relationships/image" Target="../media/image62.gif"/><Relationship Id="rId7" Type="http://schemas.openxmlformats.org/officeDocument/2006/relationships/image" Target="../media/image4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Relationship Id="rId4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58.png"/><Relationship Id="rId6" Type="http://schemas.openxmlformats.org/officeDocument/2006/relationships/hyperlink" Target="https://concordia-ca.zoom.us/j/8734602220" TargetMode="External"/><Relationship Id="rId7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LhFCkhoHrAWXnNMMDFEiWGFpvFDFt6sF/view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://drive.google.com/file/d/1Ow5Qn8jjyjDntaJIibtFnOcTZUH3AcLK/view" TargetMode="External"/><Relationship Id="rId6" Type="http://schemas.openxmlformats.org/officeDocument/2006/relationships/hyperlink" Target="http://drive.google.com/file/d/15WazzfFH9j3N5U6jWYz_fz-X77vM_ijQ/view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gif"/><Relationship Id="rId5" Type="http://schemas.openxmlformats.org/officeDocument/2006/relationships/image" Target="../media/image32.gif"/><Relationship Id="rId6" Type="http://schemas.openxmlformats.org/officeDocument/2006/relationships/image" Target="../media/image82.gif"/><Relationship Id="rId7" Type="http://schemas.openxmlformats.org/officeDocument/2006/relationships/image" Target="../media/image6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60.gif"/><Relationship Id="rId5" Type="http://schemas.openxmlformats.org/officeDocument/2006/relationships/image" Target="../media/image6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gif"/><Relationship Id="rId4" Type="http://schemas.openxmlformats.org/officeDocument/2006/relationships/image" Target="../media/image60.gif"/><Relationship Id="rId5" Type="http://schemas.openxmlformats.org/officeDocument/2006/relationships/image" Target="../media/image64.gif"/><Relationship Id="rId6" Type="http://schemas.openxmlformats.org/officeDocument/2006/relationships/image" Target="../media/image75.gif"/><Relationship Id="rId7" Type="http://schemas.openxmlformats.org/officeDocument/2006/relationships/image" Target="../media/image9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3.gif"/><Relationship Id="rId4" Type="http://schemas.openxmlformats.org/officeDocument/2006/relationships/image" Target="../media/image59.gif"/><Relationship Id="rId5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9.gif"/><Relationship Id="rId5" Type="http://schemas.openxmlformats.org/officeDocument/2006/relationships/image" Target="../media/image71.gif"/><Relationship Id="rId6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0.png"/><Relationship Id="rId4" Type="http://schemas.openxmlformats.org/officeDocument/2006/relationships/image" Target="../media/image69.gif"/><Relationship Id="rId5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png"/><Relationship Id="rId4" Type="http://schemas.openxmlformats.org/officeDocument/2006/relationships/image" Target="../media/image69.gif"/><Relationship Id="rId5" Type="http://schemas.openxmlformats.org/officeDocument/2006/relationships/image" Target="../media/image87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1611975" y="611300"/>
            <a:ext cx="621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 499/691: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Conversational Artificial Intelligence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111050" y="2496838"/>
            <a:ext cx="554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Computer Science &amp; Software Engineering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Concordia University, Winter 202</a:t>
            </a:r>
            <a:r>
              <a:rPr lang="en-GB" sz="2000">
                <a:solidFill>
                  <a:schemeClr val="lt2"/>
                </a:solidFill>
              </a:rPr>
              <a:t>4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282725" y="1436075"/>
            <a:ext cx="658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Speech Features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837741" y="44670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589" y="3372825"/>
            <a:ext cx="3341767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268" name="Google Shape;268;p22"/>
          <p:cNvSpPr txBox="1"/>
          <p:nvPr/>
        </p:nvSpPr>
        <p:spPr>
          <a:xfrm>
            <a:off x="310850" y="864325"/>
            <a:ext cx="87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issue that occurs when using high-dimensional data with neural networks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complexity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310850" y="1626325"/>
            <a:ext cx="76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Processing raw high-dimensional data requires involving more layers in the architecture.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310850" y="2235925"/>
            <a:ext cx="82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a more compact model, we often prefer to extract  features with reduced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25" y="3388600"/>
            <a:ext cx="2869774" cy="55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2"/>
          <p:cNvCxnSpPr/>
          <p:nvPr/>
        </p:nvCxnSpPr>
        <p:spPr>
          <a:xfrm>
            <a:off x="3503550" y="3666325"/>
            <a:ext cx="3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3" name="Google Shape;273;p22"/>
          <p:cNvSpPr/>
          <p:nvPr/>
        </p:nvSpPr>
        <p:spPr>
          <a:xfrm>
            <a:off x="3988075" y="3393375"/>
            <a:ext cx="1237500" cy="55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22"/>
          <p:cNvCxnSpPr/>
          <p:nvPr/>
        </p:nvCxnSpPr>
        <p:spPr>
          <a:xfrm>
            <a:off x="5484750" y="3666325"/>
            <a:ext cx="3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22"/>
          <p:cNvSpPr/>
          <p:nvPr/>
        </p:nvSpPr>
        <p:spPr>
          <a:xfrm>
            <a:off x="60305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61829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63353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64877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66401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67925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69449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7097375" y="3430650"/>
            <a:ext cx="74400" cy="4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192700" y="4049375"/>
            <a:ext cx="17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Raw waveform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5999100" y="4049375"/>
            <a:ext cx="14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vectors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/>
        </p:nvSpPr>
        <p:spPr>
          <a:xfrm>
            <a:off x="1029900" y="1664675"/>
            <a:ext cx="749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Speech Feature Extraction with 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Signal Processing Techniques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 Extraction</a:t>
            </a:r>
            <a:endParaRPr sz="2600"/>
          </a:p>
        </p:txBody>
      </p:sp>
      <p:sp>
        <p:nvSpPr>
          <p:cNvPr id="297" name="Google Shape;297;p24"/>
          <p:cNvSpPr txBox="1"/>
          <p:nvPr/>
        </p:nvSpPr>
        <p:spPr>
          <a:xfrm>
            <a:off x="310850" y="864325"/>
            <a:ext cx="84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common approach consists to extract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processing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310850" y="2845525"/>
            <a:ext cx="84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then feed these features into a neural network that will learn higher-level representations.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310850" y="1358175"/>
            <a:ext cx="844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An 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xample of commonly used features </a:t>
            </a:r>
            <a:r>
              <a:rPr lang="en-GB"/>
              <a:t>is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Filterbank features (FBANKs)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p24"/>
          <p:cNvCxnSpPr/>
          <p:nvPr/>
        </p:nvCxnSpPr>
        <p:spPr>
          <a:xfrm>
            <a:off x="2512950" y="3894925"/>
            <a:ext cx="3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1" name="Google Shape;301;p24"/>
          <p:cNvSpPr/>
          <p:nvPr/>
        </p:nvSpPr>
        <p:spPr>
          <a:xfrm>
            <a:off x="2997475" y="3621975"/>
            <a:ext cx="1237500" cy="55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24"/>
          <p:cNvCxnSpPr/>
          <p:nvPr/>
        </p:nvCxnSpPr>
        <p:spPr>
          <a:xfrm>
            <a:off x="4341750" y="3894925"/>
            <a:ext cx="3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75" y="3724700"/>
            <a:ext cx="1759001" cy="34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902475" y="3621975"/>
            <a:ext cx="1237500" cy="55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24"/>
          <p:cNvCxnSpPr/>
          <p:nvPr/>
        </p:nvCxnSpPr>
        <p:spPr>
          <a:xfrm>
            <a:off x="6246750" y="3894925"/>
            <a:ext cx="3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6" name="Google Shape;306;p24"/>
          <p:cNvSpPr txBox="1"/>
          <p:nvPr/>
        </p:nvSpPr>
        <p:spPr>
          <a:xfrm>
            <a:off x="4274550" y="4177575"/>
            <a:ext cx="6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FBANKs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712950" y="3720375"/>
            <a:ext cx="93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Fourier Transform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320" name="Google Shape;320;p26"/>
          <p:cNvSpPr txBox="1"/>
          <p:nvPr/>
        </p:nvSpPr>
        <p:spPr>
          <a:xfrm>
            <a:off x="210550" y="912400"/>
            <a:ext cx="851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popular speech features like FBANKs, the first step consists to transform the raw waveform from the 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 domain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 domain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287800" y="2267775"/>
            <a:ext cx="8702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 speech characteristics/patterns can be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easier to study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frequency domain.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900" y="1589499"/>
            <a:ext cx="758133" cy="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325" y="3457924"/>
            <a:ext cx="2593100" cy="50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125" y="3056247"/>
            <a:ext cx="3251719" cy="18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/>
        </p:nvSpPr>
        <p:spPr>
          <a:xfrm>
            <a:off x="3829050" y="2708475"/>
            <a:ext cx="42495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Spectrum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 of the Fourier Transform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6" name="Google Shape;326;p26"/>
          <p:cNvCxnSpPr/>
          <p:nvPr/>
        </p:nvCxnSpPr>
        <p:spPr>
          <a:xfrm flipH="1" rot="10800000">
            <a:off x="5312931" y="3735147"/>
            <a:ext cx="812100" cy="158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7" name="Google Shape;327;p26"/>
          <p:cNvSpPr txBox="1"/>
          <p:nvPr/>
        </p:nvSpPr>
        <p:spPr>
          <a:xfrm>
            <a:off x="6124925" y="3595625"/>
            <a:ext cx="27408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of the energy lies between 0 - 4 kHz.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26"/>
          <p:cNvCxnSpPr/>
          <p:nvPr/>
        </p:nvCxnSpPr>
        <p:spPr>
          <a:xfrm flipH="1" rot="10800000">
            <a:off x="4500928" y="3312725"/>
            <a:ext cx="812100" cy="158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p26"/>
          <p:cNvSpPr txBox="1"/>
          <p:nvPr/>
        </p:nvSpPr>
        <p:spPr>
          <a:xfrm>
            <a:off x="5312927" y="3119800"/>
            <a:ext cx="28944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Peaks due to pitch and formants.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527950" y="3822375"/>
            <a:ext cx="3318600" cy="60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3618975" y="2172575"/>
            <a:ext cx="376500" cy="365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338" name="Google Shape;338;p27"/>
          <p:cNvSpPr txBox="1"/>
          <p:nvPr/>
        </p:nvSpPr>
        <p:spPr>
          <a:xfrm>
            <a:off x="239725" y="773025"/>
            <a:ext cx="8712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Fourier Transform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the most popular transformation in audio.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(t) = \frac{1}{2\pi} \int_{-\infty}^{\infty} F(\omega)e^{j \omega t} \,d\omega" id="339" name="Google Shape;3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74" y="206577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/>
          <p:nvPr/>
        </p:nvSpPr>
        <p:spPr>
          <a:xfrm>
            <a:off x="4406325" y="18295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424000" y="2990475"/>
            <a:ext cx="3431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signal can be represented as 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3305800" y="2990400"/>
            <a:ext cx="10113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weighted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4146025" y="2990400"/>
            <a:ext cx="5541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4551500" y="2990400"/>
            <a:ext cx="23781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complex sinusoids </a:t>
            </a:r>
            <a:endParaRPr b="1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2523025" y="2213350"/>
            <a:ext cx="554100" cy="3651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1960500" y="2018225"/>
            <a:ext cx="554100" cy="6504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3085550" y="2041925"/>
            <a:ext cx="525000" cy="6027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439075" y="4563225"/>
            <a:ext cx="8223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might need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 number of complex 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fully describe a signal.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^{j\omega t} = cos(\omega t) + j sin(\omega t)" id="349" name="Google Shape;3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449" y="3927925"/>
            <a:ext cx="3204068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 txBox="1"/>
          <p:nvPr/>
        </p:nvSpPr>
        <p:spPr>
          <a:xfrm>
            <a:off x="4046150" y="3901025"/>
            <a:ext cx="21060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Euler’s Formula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7"/>
          <p:cNvSpPr txBox="1"/>
          <p:nvPr/>
        </p:nvSpPr>
        <p:spPr>
          <a:xfrm>
            <a:off x="239725" y="1191700"/>
            <a:ext cx="78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basic idea is to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decompose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signal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this way: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6332150" y="2990475"/>
            <a:ext cx="2523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different frequencies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506275" y="3453925"/>
            <a:ext cx="28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Complex sinusoid: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360" name="Google Shape;360;p28"/>
          <p:cNvSpPr txBox="1"/>
          <p:nvPr/>
        </p:nvSpPr>
        <p:spPr>
          <a:xfrm>
            <a:off x="185925" y="1801950"/>
            <a:ext cx="2393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complex numbers?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(t) = \frac{1}{2\pi} \int_{-\infty}^{\infty} F(\omega)e^{j \omega t} \,d\omega" id="361" name="Google Shape;3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^{j\omega t}" id="364" name="Google Shape;3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450" y="3220800"/>
            <a:ext cx="622422" cy="37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\omega)" id="365" name="Google Shape;36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500" y="3849850"/>
            <a:ext cx="746300" cy="37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1613750" y="3273413"/>
            <a:ext cx="359700" cy="26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2155325" y="3220800"/>
            <a:ext cx="5043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Determines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sinusoid (⍵ = 2πf).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1613750" y="3902463"/>
            <a:ext cx="359700" cy="26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2155325" y="3735975"/>
            <a:ext cx="6769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complex number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(a + j b)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determines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amplitude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(magnitude)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shift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the sinusoid.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= \sqrt{a^2+b^2}" id="370" name="Google Shape;37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8275" y="4658850"/>
            <a:ext cx="1823751" cy="37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= arctan(b/a)" id="371" name="Google Shape;37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1575" y="4658850"/>
            <a:ext cx="2469622" cy="3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 txBox="1"/>
          <p:nvPr/>
        </p:nvSpPr>
        <p:spPr>
          <a:xfrm>
            <a:off x="2503250" y="4620425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5201588" y="4296725"/>
            <a:ext cx="2469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Phase:</a:t>
            </a:r>
            <a:endParaRPr b="0" i="0" sz="11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2348275" y="4363913"/>
            <a:ext cx="3000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228600" y="2133600"/>
            <a:ext cx="8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basic building blocks of the Fourier transform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228600" y="2514600"/>
            <a:ext cx="89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numbers offer an elegant way to represent sinusoids with different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383" name="Google Shape;383;p29"/>
          <p:cNvSpPr txBox="1"/>
          <p:nvPr/>
        </p:nvSpPr>
        <p:spPr>
          <a:xfrm>
            <a:off x="158400" y="825125"/>
            <a:ext cx="87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represent a sinusoid of a given frequency, we only need two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 numbers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483275" y="1250250"/>
            <a:ext cx="27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θ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2756250" y="1357950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3697800" y="1250250"/>
            <a:ext cx="49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(projection of the sinusoid 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cosine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 (projection of the sinusoid over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875" y="3200475"/>
            <a:ext cx="1140401" cy="11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9"/>
          <p:cNvSpPr txBox="1"/>
          <p:nvPr/>
        </p:nvSpPr>
        <p:spPr>
          <a:xfrm>
            <a:off x="158400" y="2272925"/>
            <a:ext cx="87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 Fourier Transform, we inject these two real numbers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single complex one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1892750" y="2966025"/>
            <a:ext cx="7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[a,b]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372675" y="4317650"/>
            <a:ext cx="7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+ j b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6250" y="2957974"/>
            <a:ext cx="758133" cy="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9"/>
          <p:cNvSpPr txBox="1"/>
          <p:nvPr/>
        </p:nvSpPr>
        <p:spPr>
          <a:xfrm>
            <a:off x="3820225" y="3042175"/>
            <a:ext cx="48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mainly done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convenience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2459025" y="3720725"/>
            <a:ext cx="63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numbers offer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 representation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both the amplitude and the phase information (into a single number).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2483925" y="4423400"/>
            <a:ext cx="63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take advantage of the properties of complex numbers, such as being able to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 algebraically.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401" name="Google Shape;4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4" name="Google Shape;404;p30"/>
          <p:cNvGrpSpPr/>
          <p:nvPr/>
        </p:nvGrpSpPr>
        <p:grpSpPr>
          <a:xfrm>
            <a:off x="98241" y="2242023"/>
            <a:ext cx="3305664" cy="2105662"/>
            <a:chOff x="262125" y="3133200"/>
            <a:chExt cx="2496725" cy="1588100"/>
          </a:xfrm>
        </p:grpSpPr>
        <p:cxnSp>
          <p:nvCxnSpPr>
            <p:cNvPr id="405" name="Google Shape;405;p30"/>
            <p:cNvCxnSpPr/>
            <p:nvPr/>
          </p:nvCxnSpPr>
          <p:spPr>
            <a:xfrm flipH="1">
              <a:off x="1284950" y="3176600"/>
              <a:ext cx="5700" cy="15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06" name="Google Shape;406;p30"/>
            <p:cNvCxnSpPr/>
            <p:nvPr/>
          </p:nvCxnSpPr>
          <p:spPr>
            <a:xfrm>
              <a:off x="323850" y="3995750"/>
              <a:ext cx="19764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07" name="Google Shape;407;p30"/>
            <p:cNvSpPr/>
            <p:nvPr/>
          </p:nvSpPr>
          <p:spPr>
            <a:xfrm>
              <a:off x="791800" y="3536325"/>
              <a:ext cx="986100" cy="933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0"/>
            <p:cNvSpPr txBox="1"/>
            <p:nvPr/>
          </p:nvSpPr>
          <p:spPr>
            <a:xfrm>
              <a:off x="2184650" y="3955650"/>
              <a:ext cx="5742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</a:t>
              </a:r>
              <a:endParaRPr b="0" i="1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30"/>
            <p:cNvSpPr txBox="1"/>
            <p:nvPr/>
          </p:nvSpPr>
          <p:spPr>
            <a:xfrm>
              <a:off x="983450" y="3133200"/>
              <a:ext cx="4743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Im</a:t>
              </a:r>
              <a:endParaRPr b="0" i="1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716175" y="3955650"/>
              <a:ext cx="124800" cy="101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222450" y="3496050"/>
              <a:ext cx="124800" cy="1011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734625" y="3955650"/>
              <a:ext cx="124800" cy="101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222450" y="4409400"/>
              <a:ext cx="124800" cy="101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560600" y="3619875"/>
              <a:ext cx="124800" cy="1011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" name="Google Shape;415;p30"/>
            <p:cNvCxnSpPr>
              <a:endCxn id="414" idx="3"/>
            </p:cNvCxnSpPr>
            <p:nvPr/>
          </p:nvCxnSpPr>
          <p:spPr>
            <a:xfrm flipH="1" rot="10800000">
              <a:off x="1276477" y="3706169"/>
              <a:ext cx="302400" cy="3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16" name="Google Shape;416;p30"/>
            <p:cNvSpPr txBox="1"/>
            <p:nvPr/>
          </p:nvSpPr>
          <p:spPr>
            <a:xfrm>
              <a:off x="1256225" y="3619875"/>
              <a:ext cx="342900" cy="1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30"/>
            <p:cNvSpPr txBox="1"/>
            <p:nvPr/>
          </p:nvSpPr>
          <p:spPr>
            <a:xfrm>
              <a:off x="1457750" y="3720975"/>
              <a:ext cx="3999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𝝧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 rot="-3489907">
              <a:off x="1084757" y="3809676"/>
              <a:ext cx="406087" cy="387199"/>
            </a:xfrm>
            <a:prstGeom prst="pie">
              <a:avLst>
                <a:gd fmla="val 936766" name="adj1"/>
                <a:gd fmla="val 345858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" name="Google Shape;419;p30"/>
            <p:cNvCxnSpPr/>
            <p:nvPr/>
          </p:nvCxnSpPr>
          <p:spPr>
            <a:xfrm flipH="1" rot="-5400000">
              <a:off x="1579425" y="3497400"/>
              <a:ext cx="268200" cy="245700"/>
            </a:xfrm>
            <a:prstGeom prst="curvedConnector3">
              <a:avLst>
                <a:gd fmla="val 2253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420" name="Google Shape;420;p30"/>
            <p:cNvSpPr txBox="1"/>
            <p:nvPr/>
          </p:nvSpPr>
          <p:spPr>
            <a:xfrm>
              <a:off x="1707475" y="3396900"/>
              <a:ext cx="442800" cy="1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GB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⍵t</a:t>
              </a:r>
              <a:endPara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30"/>
            <p:cNvSpPr txBox="1"/>
            <p:nvPr/>
          </p:nvSpPr>
          <p:spPr>
            <a:xfrm>
              <a:off x="1716175" y="3995750"/>
              <a:ext cx="8016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Acos(</a:t>
              </a:r>
              <a:r>
                <a:rPr b="0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⍵t</a:t>
              </a: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1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30"/>
            <p:cNvSpPr txBox="1"/>
            <p:nvPr/>
          </p:nvSpPr>
          <p:spPr>
            <a:xfrm>
              <a:off x="262125" y="3955650"/>
              <a:ext cx="8016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-Acos(</a:t>
              </a:r>
              <a:r>
                <a:rPr b="0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⍵t</a:t>
              </a: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1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791800" y="3333000"/>
              <a:ext cx="6273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Asin(</a:t>
              </a:r>
              <a:r>
                <a:rPr b="0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⍵t</a:t>
              </a: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1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30"/>
            <p:cNvSpPr txBox="1"/>
            <p:nvPr/>
          </p:nvSpPr>
          <p:spPr>
            <a:xfrm>
              <a:off x="1312725" y="4436938"/>
              <a:ext cx="8016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-Asin(</a:t>
              </a:r>
              <a:r>
                <a:rPr b="0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⍵t</a:t>
              </a:r>
              <a:r>
                <a:rPr b="0" i="1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1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25" name="Google Shape;4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700" y="3715601"/>
            <a:ext cx="2552100" cy="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700" y="2206023"/>
            <a:ext cx="2552100" cy="66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2700" y="2927875"/>
            <a:ext cx="2552100" cy="7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5918575" y="2428625"/>
            <a:ext cx="2727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(0 + j 1) =&gt; A=1 ϴ= ⲡ/2 (sine) 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0"/>
          <p:cNvSpPr txBox="1"/>
          <p:nvPr/>
        </p:nvSpPr>
        <p:spPr>
          <a:xfrm>
            <a:off x="6846700" y="3098075"/>
            <a:ext cx="2727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=&gt; A=1 ϴ= ⲡ/4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5842125" y="3910750"/>
            <a:ext cx="2727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GB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+ j </a:t>
            </a:r>
            <a:r>
              <a:rPr i="1" lang="en-GB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=&gt; A=1 ϴ= 0  (cosine)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(\frac{1}{\sqrt{2}} + j \frac{1}{\sqrt{2}})" id="431" name="Google Shape;43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325" y="3094825"/>
            <a:ext cx="9334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700" y="4536025"/>
            <a:ext cx="25521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0"/>
          <p:cNvSpPr txBox="1"/>
          <p:nvPr/>
        </p:nvSpPr>
        <p:spPr>
          <a:xfrm>
            <a:off x="5842125" y="4584775"/>
            <a:ext cx="314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(0 + j 0.5) =&gt; A=0.25 ϴ= 0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1685925" y="3362351"/>
            <a:ext cx="78600" cy="6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699" y="4649686"/>
            <a:ext cx="1809500" cy="3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206325" y="1659075"/>
            <a:ext cx="882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proper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represent any signal (even non-periodic signals).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31"/>
          <p:cNvCxnSpPr/>
          <p:nvPr/>
        </p:nvCxnSpPr>
        <p:spPr>
          <a:xfrm flipH="1" rot="10800000">
            <a:off x="744725" y="4221175"/>
            <a:ext cx="201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7" name="Google Shape;447;p31"/>
          <p:cNvSpPr txBox="1"/>
          <p:nvPr/>
        </p:nvSpPr>
        <p:spPr>
          <a:xfrm>
            <a:off x="15033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8" name="Google Shape;448;p31"/>
          <p:cNvCxnSpPr/>
          <p:nvPr/>
        </p:nvCxnSpPr>
        <p:spPr>
          <a:xfrm flipH="1" rot="10800000">
            <a:off x="1633800" y="3371875"/>
            <a:ext cx="138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49" name="Google Shape;449;p31"/>
          <p:cNvSpPr txBox="1"/>
          <p:nvPr/>
        </p:nvSpPr>
        <p:spPr>
          <a:xfrm>
            <a:off x="2533100" y="4145275"/>
            <a:ext cx="389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1"/>
          <p:cNvSpPr txBox="1"/>
          <p:nvPr/>
        </p:nvSpPr>
        <p:spPr>
          <a:xfrm>
            <a:off x="1515975" y="3024975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550" y="2738425"/>
            <a:ext cx="3432926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/>
          <p:nvPr/>
        </p:nvSpPr>
        <p:spPr>
          <a:xfrm rot="-2576938">
            <a:off x="1717318" y="3103113"/>
            <a:ext cx="385266" cy="1328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1975050" y="2571750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1"/>
          <p:cNvSpPr/>
          <p:nvPr/>
        </p:nvSpPr>
        <p:spPr>
          <a:xfrm rot="5392527">
            <a:off x="198965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1"/>
          <p:cNvSpPr/>
          <p:nvPr/>
        </p:nvSpPr>
        <p:spPr>
          <a:xfrm rot="5392527">
            <a:off x="113240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1203650" y="4659225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7" name="Google Shape;457;p31"/>
          <p:cNvCxnSpPr/>
          <p:nvPr/>
        </p:nvCxnSpPr>
        <p:spPr>
          <a:xfrm>
            <a:off x="7019925" y="3074775"/>
            <a:ext cx="2667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p31"/>
          <p:cNvSpPr txBox="1"/>
          <p:nvPr/>
        </p:nvSpPr>
        <p:spPr>
          <a:xfrm>
            <a:off x="7391400" y="2862825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9" name="Google Shape;459;p31"/>
          <p:cNvCxnSpPr/>
          <p:nvPr/>
        </p:nvCxnSpPr>
        <p:spPr>
          <a:xfrm>
            <a:off x="7019925" y="3503400"/>
            <a:ext cx="266700" cy="4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31"/>
          <p:cNvSpPr txBox="1"/>
          <p:nvPr/>
        </p:nvSpPr>
        <p:spPr>
          <a:xfrm>
            <a:off x="7391400" y="3291450"/>
            <a:ext cx="108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sinusoid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1" name="Google Shape;46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9250" y="2783175"/>
            <a:ext cx="3495700" cy="19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5098575" y="3483100"/>
            <a:ext cx="3670500" cy="128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Seminar</a:t>
            </a:r>
            <a:endParaRPr sz="260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975" y="860787"/>
            <a:ext cx="3552100" cy="238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" name="Google Shape;79;p14"/>
          <p:cNvGraphicFramePr/>
          <p:nvPr/>
        </p:nvGraphicFramePr>
        <p:xfrm>
          <a:off x="266950" y="123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{F0203714-9938-4E14-A00C-60593AC60BD3}</a:tableStyleId>
              </a:tblPr>
              <a:tblGrid>
                <a:gridCol w="981075"/>
                <a:gridCol w="1047750"/>
                <a:gridCol w="2676525"/>
              </a:tblGrid>
              <a:tr h="4083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Date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Room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Lecture topics</a:t>
                      </a:r>
                      <a:endParaRPr b="1"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Feb., 16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EEG and EEG decoding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Feb., 23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EEG Decoding with SpeechBrain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March, 15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Decoding speech from the EEG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80" name="Google Shape;80;p14"/>
          <p:cNvSpPr/>
          <p:nvPr/>
        </p:nvSpPr>
        <p:spPr>
          <a:xfrm>
            <a:off x="266875" y="2080075"/>
            <a:ext cx="4705500" cy="431700"/>
          </a:xfrm>
          <a:prstGeom prst="rect">
            <a:avLst/>
          </a:prstGeom>
          <a:solidFill>
            <a:srgbClr val="29D2F5">
              <a:alpha val="2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5" y="3282112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1684050" y="3329675"/>
            <a:ext cx="2091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632075" y="3378125"/>
            <a:ext cx="20913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4"/>
                </a:solidFill>
              </a:rPr>
              <a:t>Dr. Davide Borra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4"/>
                </a:solidFill>
              </a:rPr>
              <a:t>University of Bologna</a:t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081025" y="4064375"/>
            <a:ext cx="3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https://concordia-ca.zoom.us/j/8734602220 </a:t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5081025" y="3648875"/>
            <a:ext cx="256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Connect at this zoom link: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468" name="Google Shape;4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2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1" name="Google Shape;471;p32"/>
          <p:cNvCxnSpPr/>
          <p:nvPr/>
        </p:nvCxnSpPr>
        <p:spPr>
          <a:xfrm flipH="1" rot="10800000">
            <a:off x="744725" y="4221175"/>
            <a:ext cx="201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32"/>
          <p:cNvSpPr txBox="1"/>
          <p:nvPr/>
        </p:nvSpPr>
        <p:spPr>
          <a:xfrm>
            <a:off x="15033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3" name="Google Shape;473;p32"/>
          <p:cNvCxnSpPr/>
          <p:nvPr/>
        </p:nvCxnSpPr>
        <p:spPr>
          <a:xfrm flipH="1" rot="10800000">
            <a:off x="1633800" y="3371875"/>
            <a:ext cx="138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74" name="Google Shape;474;p32"/>
          <p:cNvSpPr txBox="1"/>
          <p:nvPr/>
        </p:nvSpPr>
        <p:spPr>
          <a:xfrm>
            <a:off x="2533100" y="4145275"/>
            <a:ext cx="389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2"/>
          <p:cNvSpPr txBox="1"/>
          <p:nvPr/>
        </p:nvSpPr>
        <p:spPr>
          <a:xfrm>
            <a:off x="1515975" y="3024975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550" y="2738425"/>
            <a:ext cx="3432926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/>
          <p:nvPr/>
        </p:nvSpPr>
        <p:spPr>
          <a:xfrm rot="-2576938">
            <a:off x="1717318" y="3103113"/>
            <a:ext cx="385266" cy="1328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1975050" y="2571750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2"/>
          <p:cNvSpPr/>
          <p:nvPr/>
        </p:nvSpPr>
        <p:spPr>
          <a:xfrm rot="5392527">
            <a:off x="198965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2"/>
          <p:cNvSpPr/>
          <p:nvPr/>
        </p:nvSpPr>
        <p:spPr>
          <a:xfrm rot="5392527">
            <a:off x="113240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1203650" y="4659225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32"/>
          <p:cNvCxnSpPr/>
          <p:nvPr/>
        </p:nvCxnSpPr>
        <p:spPr>
          <a:xfrm>
            <a:off x="7019925" y="3074775"/>
            <a:ext cx="2667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32"/>
          <p:cNvSpPr txBox="1"/>
          <p:nvPr/>
        </p:nvSpPr>
        <p:spPr>
          <a:xfrm>
            <a:off x="7391400" y="2862825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32"/>
          <p:cNvCxnSpPr/>
          <p:nvPr/>
        </p:nvCxnSpPr>
        <p:spPr>
          <a:xfrm>
            <a:off x="7019925" y="3503400"/>
            <a:ext cx="266700" cy="4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32"/>
          <p:cNvSpPr txBox="1"/>
          <p:nvPr/>
        </p:nvSpPr>
        <p:spPr>
          <a:xfrm>
            <a:off x="7391400" y="3291450"/>
            <a:ext cx="108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sinusoid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6" name="Google Shape;48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9250" y="2783175"/>
            <a:ext cx="3495700" cy="1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9550" y="2649675"/>
            <a:ext cx="3515400" cy="205651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2"/>
          <p:cNvSpPr txBox="1"/>
          <p:nvPr/>
        </p:nvSpPr>
        <p:spPr>
          <a:xfrm>
            <a:off x="206325" y="1659075"/>
            <a:ext cx="882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proper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represent any signal (even non-periodic signals).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495" name="Google Shape;4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3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3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33"/>
          <p:cNvCxnSpPr/>
          <p:nvPr/>
        </p:nvCxnSpPr>
        <p:spPr>
          <a:xfrm flipH="1" rot="10800000">
            <a:off x="744725" y="4221175"/>
            <a:ext cx="201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9" name="Google Shape;499;p33"/>
          <p:cNvSpPr txBox="1"/>
          <p:nvPr/>
        </p:nvSpPr>
        <p:spPr>
          <a:xfrm>
            <a:off x="15033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0" name="Google Shape;500;p33"/>
          <p:cNvCxnSpPr/>
          <p:nvPr/>
        </p:nvCxnSpPr>
        <p:spPr>
          <a:xfrm flipH="1" rot="10800000">
            <a:off x="2091000" y="3371875"/>
            <a:ext cx="138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01" name="Google Shape;501;p33"/>
          <p:cNvSpPr txBox="1"/>
          <p:nvPr/>
        </p:nvSpPr>
        <p:spPr>
          <a:xfrm>
            <a:off x="2533100" y="4145275"/>
            <a:ext cx="389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1778000" y="32914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3"/>
          <p:cNvSpPr/>
          <p:nvPr/>
        </p:nvSpPr>
        <p:spPr>
          <a:xfrm rot="-2576938">
            <a:off x="2154318" y="3127338"/>
            <a:ext cx="385266" cy="1328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1975050" y="2571750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3"/>
          <p:cNvSpPr/>
          <p:nvPr/>
        </p:nvSpPr>
        <p:spPr>
          <a:xfrm rot="5392527">
            <a:off x="232835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3"/>
          <p:cNvSpPr/>
          <p:nvPr/>
        </p:nvSpPr>
        <p:spPr>
          <a:xfrm rot="5392527">
            <a:off x="113240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1203650" y="4659225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8" name="Google Shape;508;p33"/>
          <p:cNvCxnSpPr/>
          <p:nvPr/>
        </p:nvCxnSpPr>
        <p:spPr>
          <a:xfrm>
            <a:off x="7172325" y="3455775"/>
            <a:ext cx="2667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33"/>
          <p:cNvSpPr txBox="1"/>
          <p:nvPr/>
        </p:nvSpPr>
        <p:spPr>
          <a:xfrm>
            <a:off x="7543800" y="3243825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0" name="Google Shape;510;p33"/>
          <p:cNvCxnSpPr/>
          <p:nvPr/>
        </p:nvCxnSpPr>
        <p:spPr>
          <a:xfrm>
            <a:off x="7172325" y="3884400"/>
            <a:ext cx="266700" cy="4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33"/>
          <p:cNvSpPr txBox="1"/>
          <p:nvPr/>
        </p:nvSpPr>
        <p:spPr>
          <a:xfrm>
            <a:off x="7543800" y="3672450"/>
            <a:ext cx="108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sinusoid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19605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3" name="Google Shape;5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512" y="3091450"/>
            <a:ext cx="3631176" cy="141705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 txBox="1"/>
          <p:nvPr/>
        </p:nvSpPr>
        <p:spPr>
          <a:xfrm>
            <a:off x="358725" y="1811475"/>
            <a:ext cx="882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proper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represent any signal (even non-periodic signals).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521" name="Google Shape;5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4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34"/>
          <p:cNvSpPr txBox="1"/>
          <p:nvPr/>
        </p:nvSpPr>
        <p:spPr>
          <a:xfrm>
            <a:off x="206325" y="1659075"/>
            <a:ext cx="882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proper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represent any signal (even non-periodic signals).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34"/>
          <p:cNvCxnSpPr/>
          <p:nvPr/>
        </p:nvCxnSpPr>
        <p:spPr>
          <a:xfrm flipH="1" rot="10800000">
            <a:off x="744725" y="4221175"/>
            <a:ext cx="201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p34"/>
          <p:cNvSpPr txBox="1"/>
          <p:nvPr/>
        </p:nvSpPr>
        <p:spPr>
          <a:xfrm>
            <a:off x="15033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p34"/>
          <p:cNvCxnSpPr/>
          <p:nvPr/>
        </p:nvCxnSpPr>
        <p:spPr>
          <a:xfrm flipH="1" rot="10800000">
            <a:off x="2091000" y="3371875"/>
            <a:ext cx="138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28" name="Google Shape;528;p34"/>
          <p:cNvSpPr txBox="1"/>
          <p:nvPr/>
        </p:nvSpPr>
        <p:spPr>
          <a:xfrm>
            <a:off x="2533100" y="4145275"/>
            <a:ext cx="389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1778000" y="32914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4"/>
          <p:cNvSpPr/>
          <p:nvPr/>
        </p:nvSpPr>
        <p:spPr>
          <a:xfrm rot="-2576938">
            <a:off x="2154318" y="3127338"/>
            <a:ext cx="385266" cy="1328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1975050" y="2571750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4"/>
          <p:cNvSpPr/>
          <p:nvPr/>
        </p:nvSpPr>
        <p:spPr>
          <a:xfrm rot="5392527">
            <a:off x="232835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4"/>
          <p:cNvSpPr/>
          <p:nvPr/>
        </p:nvSpPr>
        <p:spPr>
          <a:xfrm rot="5392527">
            <a:off x="113240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4"/>
          <p:cNvSpPr txBox="1"/>
          <p:nvPr/>
        </p:nvSpPr>
        <p:spPr>
          <a:xfrm>
            <a:off x="1203650" y="4659225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5" name="Google Shape;535;p34"/>
          <p:cNvCxnSpPr/>
          <p:nvPr/>
        </p:nvCxnSpPr>
        <p:spPr>
          <a:xfrm>
            <a:off x="7172325" y="3455775"/>
            <a:ext cx="2667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34"/>
          <p:cNvSpPr txBox="1"/>
          <p:nvPr/>
        </p:nvSpPr>
        <p:spPr>
          <a:xfrm>
            <a:off x="7543800" y="3243825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7" name="Google Shape;537;p34"/>
          <p:cNvCxnSpPr/>
          <p:nvPr/>
        </p:nvCxnSpPr>
        <p:spPr>
          <a:xfrm>
            <a:off x="7172325" y="3884400"/>
            <a:ext cx="266700" cy="4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34"/>
          <p:cNvSpPr txBox="1"/>
          <p:nvPr/>
        </p:nvSpPr>
        <p:spPr>
          <a:xfrm>
            <a:off x="7543800" y="3672450"/>
            <a:ext cx="108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sinusoid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19605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512" y="3091450"/>
            <a:ext cx="3631176" cy="141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562" y="3091450"/>
            <a:ext cx="3610138" cy="14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548" name="Google Shape;5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5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06325" y="1659075"/>
            <a:ext cx="882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infinite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proper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represent any signal (even non-periodic signals).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35"/>
          <p:cNvCxnSpPr/>
          <p:nvPr/>
        </p:nvCxnSpPr>
        <p:spPr>
          <a:xfrm flipH="1" rot="10800000">
            <a:off x="744725" y="4221175"/>
            <a:ext cx="201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35"/>
          <p:cNvSpPr txBox="1"/>
          <p:nvPr/>
        </p:nvSpPr>
        <p:spPr>
          <a:xfrm>
            <a:off x="15033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4" name="Google Shape;554;p35"/>
          <p:cNvCxnSpPr/>
          <p:nvPr/>
        </p:nvCxnSpPr>
        <p:spPr>
          <a:xfrm flipH="1" rot="10800000">
            <a:off x="2091000" y="3371875"/>
            <a:ext cx="138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55" name="Google Shape;555;p35"/>
          <p:cNvSpPr txBox="1"/>
          <p:nvPr/>
        </p:nvSpPr>
        <p:spPr>
          <a:xfrm>
            <a:off x="2533100" y="4145275"/>
            <a:ext cx="389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35"/>
          <p:cNvSpPr txBox="1"/>
          <p:nvPr/>
        </p:nvSpPr>
        <p:spPr>
          <a:xfrm>
            <a:off x="1778000" y="32914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35"/>
          <p:cNvSpPr/>
          <p:nvPr/>
        </p:nvSpPr>
        <p:spPr>
          <a:xfrm rot="-2576938">
            <a:off x="2154318" y="3127338"/>
            <a:ext cx="385266" cy="1328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5"/>
          <p:cNvSpPr txBox="1"/>
          <p:nvPr/>
        </p:nvSpPr>
        <p:spPr>
          <a:xfrm>
            <a:off x="1975050" y="2571750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35"/>
          <p:cNvSpPr/>
          <p:nvPr/>
        </p:nvSpPr>
        <p:spPr>
          <a:xfrm rot="5392527">
            <a:off x="232835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5"/>
          <p:cNvSpPr/>
          <p:nvPr/>
        </p:nvSpPr>
        <p:spPr>
          <a:xfrm rot="5392527">
            <a:off x="1132405" y="4377201"/>
            <a:ext cx="276001" cy="13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1203650" y="4659225"/>
            <a:ext cx="1262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Destructive interference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2" name="Google Shape;562;p35"/>
          <p:cNvCxnSpPr/>
          <p:nvPr/>
        </p:nvCxnSpPr>
        <p:spPr>
          <a:xfrm>
            <a:off x="7172325" y="3455775"/>
            <a:ext cx="2667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35"/>
          <p:cNvSpPr txBox="1"/>
          <p:nvPr/>
        </p:nvSpPr>
        <p:spPr>
          <a:xfrm>
            <a:off x="7543800" y="3243825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7172325" y="3884400"/>
            <a:ext cx="266700" cy="4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p35"/>
          <p:cNvSpPr txBox="1"/>
          <p:nvPr/>
        </p:nvSpPr>
        <p:spPr>
          <a:xfrm>
            <a:off x="7543800" y="3672450"/>
            <a:ext cx="108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sinusoid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>
            <a:off x="1960575" y="4172750"/>
            <a:ext cx="382800" cy="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512" y="3091450"/>
            <a:ext cx="3631176" cy="141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562" y="3091450"/>
            <a:ext cx="3610138" cy="1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8413" y="3151925"/>
            <a:ext cx="3570097" cy="146975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576" name="Google Shape;5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49" y="989525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6"/>
          <p:cNvSpPr/>
          <p:nvPr/>
        </p:nvSpPr>
        <p:spPr>
          <a:xfrm>
            <a:off x="1424125" y="861425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6"/>
          <p:cNvSpPr txBox="1"/>
          <p:nvPr/>
        </p:nvSpPr>
        <p:spPr>
          <a:xfrm>
            <a:off x="4635825" y="785225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360825" y="3763575"/>
            <a:ext cx="8544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adding sinusoids, the signal gets progressively more similar to the target 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an i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nfinite number of sinusoids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signal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reconstructed perfectly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00" y="1852175"/>
            <a:ext cx="1827986" cy="18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3900" y="1852175"/>
            <a:ext cx="1867901" cy="1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9475" y="1852175"/>
            <a:ext cx="1827974" cy="1849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36"/>
          <p:cNvCxnSpPr/>
          <p:nvPr/>
        </p:nvCxnSpPr>
        <p:spPr>
          <a:xfrm>
            <a:off x="7400925" y="2486025"/>
            <a:ext cx="19200" cy="12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4" name="Google Shape;584;p36"/>
          <p:cNvSpPr txBox="1"/>
          <p:nvPr/>
        </p:nvSpPr>
        <p:spPr>
          <a:xfrm rot="5400000">
            <a:off x="6838125" y="3271575"/>
            <a:ext cx="1657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descr="f(t) = \frac{1}{2\pi} \int_{-\infty}^{\infty} F(\omega)e^{j \omega t} \,d\omega" id="591" name="Google Shape;5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9499" y="1399100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7"/>
          <p:cNvSpPr/>
          <p:nvPr/>
        </p:nvSpPr>
        <p:spPr>
          <a:xfrm>
            <a:off x="4757875" y="1271000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7"/>
          <p:cNvSpPr txBox="1"/>
          <p:nvPr/>
        </p:nvSpPr>
        <p:spPr>
          <a:xfrm>
            <a:off x="4889500" y="2299700"/>
            <a:ext cx="3146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f(t): time-domain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F(⍵): frequency domain signal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⍵ = 2πf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f: frequency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37"/>
          <p:cNvSpPr txBox="1"/>
          <p:nvPr/>
        </p:nvSpPr>
        <p:spPr>
          <a:xfrm>
            <a:off x="565050" y="858025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Fourier Transform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37"/>
          <p:cNvSpPr txBox="1"/>
          <p:nvPr/>
        </p:nvSpPr>
        <p:spPr>
          <a:xfrm>
            <a:off x="4775100" y="858025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Fourier Transform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(\omega) = \int_ {-\infty}^{\infty} f(t) e^{-j\omega t} dt" id="596" name="Google Shape;5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700" y="1367450"/>
            <a:ext cx="2986000" cy="66601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7"/>
          <p:cNvSpPr/>
          <p:nvPr/>
        </p:nvSpPr>
        <p:spPr>
          <a:xfrm>
            <a:off x="568250" y="1252838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7"/>
          <p:cNvSpPr/>
          <p:nvPr/>
        </p:nvSpPr>
        <p:spPr>
          <a:xfrm>
            <a:off x="2638425" y="1969050"/>
            <a:ext cx="228600" cy="60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7"/>
          <p:cNvSpPr txBox="1"/>
          <p:nvPr/>
        </p:nvSpPr>
        <p:spPr>
          <a:xfrm>
            <a:off x="323850" y="2628900"/>
            <a:ext cx="43719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Fourier coefficient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signal in the time domain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 a complex sinusoid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7"/>
          <p:cNvSpPr txBox="1"/>
          <p:nvPr/>
        </p:nvSpPr>
        <p:spPr>
          <a:xfrm>
            <a:off x="504750" y="3666425"/>
            <a:ext cx="8134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two representations f(t) and F(⍵) are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equivalent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We can switch from the time domain to the frequency domain (and vice-versa)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without losing information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607" name="Google Shape;607;p38"/>
          <p:cNvSpPr txBox="1"/>
          <p:nvPr/>
        </p:nvSpPr>
        <p:spPr>
          <a:xfrm>
            <a:off x="352350" y="1008950"/>
            <a:ext cx="81345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 properties of the Fourier Transform: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f_1(t) + b f_2(t) = a F_1(\omega) + b F_2(\omega)&#10;" id="608" name="Google Shape;6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703250"/>
            <a:ext cx="4533902" cy="3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8"/>
          <p:cNvSpPr txBox="1"/>
          <p:nvPr/>
        </p:nvSpPr>
        <p:spPr>
          <a:xfrm>
            <a:off x="533400" y="1656525"/>
            <a:ext cx="1143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Linearity: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8"/>
          <p:cNvSpPr txBox="1"/>
          <p:nvPr/>
        </p:nvSpPr>
        <p:spPr>
          <a:xfrm>
            <a:off x="533400" y="2475675"/>
            <a:ext cx="1143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Time-Shift: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(t-t_0) = F(\omega) e^{-j\omega t_0}&#10;" id="611" name="Google Shape;6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522400"/>
            <a:ext cx="2581773" cy="3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8"/>
          <p:cNvSpPr txBox="1"/>
          <p:nvPr/>
        </p:nvSpPr>
        <p:spPr>
          <a:xfrm>
            <a:off x="533400" y="3161475"/>
            <a:ext cx="165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Parseval Identity: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int_{-\infty}^{\infty} |f(t)^2| dt  = \frac{1}{2\pi} \int_{-\infty}^{\infty} |F(\omega)^2| d\omega" id="613" name="Google Shape;61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675" y="3113100"/>
            <a:ext cx="3451348" cy="54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1(t) *f_2(t) = \frac{1}{2\pi} F_1(\omega) \cdot F_2(\omega) " id="614" name="Google Shape;61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4550" y="3925250"/>
            <a:ext cx="3416112" cy="5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8"/>
          <p:cNvSpPr txBox="1"/>
          <p:nvPr/>
        </p:nvSpPr>
        <p:spPr>
          <a:xfrm>
            <a:off x="600075" y="3989200"/>
            <a:ext cx="165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Convolution: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_1(t) \cdot f_2(t) = F_1(\omega) * F_2(\omega) " id="616" name="Google Shape;61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350" y="4623100"/>
            <a:ext cx="3713704" cy="3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id="623" name="Google Shape;6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923850"/>
            <a:ext cx="4400124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5875" y="2235997"/>
            <a:ext cx="3631150" cy="6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id="631" name="Google Shape;6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50" y="2573925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900" y="2578775"/>
            <a:ext cx="3572575" cy="24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775" y="948213"/>
            <a:ext cx="3968799" cy="1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8770" y="1216551"/>
            <a:ext cx="3676648" cy="4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8775" y="2017350"/>
            <a:ext cx="2940149" cy="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0"/>
          <p:cNvSpPr txBox="1"/>
          <p:nvPr/>
        </p:nvSpPr>
        <p:spPr>
          <a:xfrm>
            <a:off x="4769275" y="816350"/>
            <a:ext cx="20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0"/>
          <p:cNvSpPr txBox="1"/>
          <p:nvPr/>
        </p:nvSpPr>
        <p:spPr>
          <a:xfrm>
            <a:off x="4769275" y="1730750"/>
            <a:ext cx="20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Phase: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pic>
        <p:nvPicPr>
          <p:cNvPr id="644" name="Google Shape;6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75" y="1073675"/>
            <a:ext cx="3424350" cy="2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1"/>
          <p:cNvSpPr txBox="1"/>
          <p:nvPr/>
        </p:nvSpPr>
        <p:spPr>
          <a:xfrm>
            <a:off x="4134925" y="1049925"/>
            <a:ext cx="45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signal= f(t)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 part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F(w)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symmetric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2165500" y="1073675"/>
            <a:ext cx="1599900" cy="2174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1"/>
          <p:cNvSpPr txBox="1"/>
          <p:nvPr/>
        </p:nvSpPr>
        <p:spPr>
          <a:xfrm>
            <a:off x="4169900" y="3252600"/>
            <a:ext cx="45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only need to plot positive frequencies.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41"/>
          <p:cNvSpPr txBox="1"/>
          <p:nvPr/>
        </p:nvSpPr>
        <p:spPr>
          <a:xfrm>
            <a:off x="4169900" y="2329200"/>
            <a:ext cx="45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magnitude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Fourier transform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symmetric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well.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1"/>
          <p:cNvSpPr txBox="1"/>
          <p:nvPr/>
        </p:nvSpPr>
        <p:spPr>
          <a:xfrm>
            <a:off x="4134925" y="1735725"/>
            <a:ext cx="45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imaginary part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F(w) is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antisymmetric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280650" y="3928800"/>
            <a:ext cx="7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more energy in the lower part of the spectrum (i.e, up to 4 kHz 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Extra Lecture</a:t>
            </a:r>
            <a:endParaRPr sz="2600"/>
          </a:p>
        </p:txBody>
      </p:sp>
      <p:sp>
        <p:nvSpPr>
          <p:cNvPr id="91" name="Google Shape;91;p15"/>
          <p:cNvSpPr txBox="1"/>
          <p:nvPr/>
        </p:nvSpPr>
        <p:spPr>
          <a:xfrm>
            <a:off x="332075" y="978225"/>
            <a:ext cx="752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This Friday, we will do an extra lecture for the preparation of the </a:t>
            </a:r>
            <a:r>
              <a:rPr b="1" lang="en-GB" sz="1500"/>
              <a:t>midterm exam</a:t>
            </a:r>
            <a:r>
              <a:rPr lang="en-GB" sz="1500"/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55875" y="2807025"/>
            <a:ext cx="583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We will solve together the </a:t>
            </a:r>
            <a:r>
              <a:rPr b="1" lang="en-GB" sz="1500"/>
              <a:t>practice exam</a:t>
            </a:r>
            <a:r>
              <a:rPr lang="en-GB" sz="1500"/>
              <a:t> shared in Moodle.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175" y="1696738"/>
            <a:ext cx="921900" cy="9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255875" y="3340425"/>
            <a:ext cx="583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Participation is not mandatory, but </a:t>
            </a:r>
            <a:r>
              <a:rPr b="1" lang="en-GB" sz="1500"/>
              <a:t>highly recommended</a:t>
            </a:r>
            <a:r>
              <a:rPr lang="en-GB" sz="1500"/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850" y="2912000"/>
            <a:ext cx="1485238" cy="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25" y="1601350"/>
            <a:ext cx="4991094" cy="9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791700" y="2045825"/>
            <a:ext cx="4795800" cy="477300"/>
          </a:xfrm>
          <a:prstGeom prst="rect">
            <a:avLst/>
          </a:prstGeom>
          <a:solidFill>
            <a:srgbClr val="29D2F5">
              <a:alpha val="2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806825" y="4067250"/>
            <a:ext cx="3670500" cy="832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789875" y="4428750"/>
            <a:ext cx="3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https://concordia-ca.zoom.us/j/8734602220 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789275" y="4067250"/>
            <a:ext cx="256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Connect at this zoom link: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112" y="4022413"/>
            <a:ext cx="1640721" cy="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657" name="Google Shape;657;p42"/>
          <p:cNvSpPr txBox="1"/>
          <p:nvPr/>
        </p:nvSpPr>
        <p:spPr>
          <a:xfrm>
            <a:off x="98250" y="877850"/>
            <a:ext cx="88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better highlight some features of the speech signal we can plot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 magnitude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Fourier Transform: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8" name="Google Shape;6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25" y="2237150"/>
            <a:ext cx="5579277" cy="26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375" y="1611825"/>
            <a:ext cx="2643199" cy="2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2"/>
          <p:cNvSpPr txBox="1"/>
          <p:nvPr/>
        </p:nvSpPr>
        <p:spPr>
          <a:xfrm>
            <a:off x="5949450" y="2571750"/>
            <a:ext cx="274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this case, we also have log frequencies to better highlight low-frequency content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" name="Google Shape;661;p42"/>
          <p:cNvCxnSpPr/>
          <p:nvPr/>
        </p:nvCxnSpPr>
        <p:spPr>
          <a:xfrm flipH="1">
            <a:off x="1841225" y="2488650"/>
            <a:ext cx="515700" cy="1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2" name="Google Shape;662;p42"/>
          <p:cNvSpPr txBox="1"/>
          <p:nvPr/>
        </p:nvSpPr>
        <p:spPr>
          <a:xfrm>
            <a:off x="1284500" y="2541625"/>
            <a:ext cx="7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Pitch</a:t>
            </a:r>
            <a:endParaRPr b="0" i="0" sz="12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Fourier Transform</a:t>
            </a:r>
            <a:endParaRPr sz="2600"/>
          </a:p>
        </p:txBody>
      </p:sp>
      <p:sp>
        <p:nvSpPr>
          <p:cNvPr id="669" name="Google Shape;669;p43"/>
          <p:cNvSpPr txBox="1"/>
          <p:nvPr/>
        </p:nvSpPr>
        <p:spPr>
          <a:xfrm>
            <a:off x="98250" y="8778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of the information is stored in the lower part of the spectrum between 0 and 4 kHz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0" name="Google Shape;670;p43" title="example_fft3_high_freq.wa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675" y="36788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3"/>
          <p:cNvSpPr txBox="1"/>
          <p:nvPr/>
        </p:nvSpPr>
        <p:spPr>
          <a:xfrm>
            <a:off x="1205225" y="1536850"/>
            <a:ext cx="25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Original Audio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1205225" y="2527450"/>
            <a:ext cx="4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Low-Frequency components (0 - 4 kHz)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1246475" y="3707375"/>
            <a:ext cx="4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High-Frequency components (4 - 8 kHz)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43" title="example_fft3.wav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675" y="1536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3" title="example_fft3_lowfreq.wav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675" y="24989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Discrete Fourier Transform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Discrete Fourier Transform</a:t>
            </a:r>
            <a:endParaRPr sz="2600"/>
          </a:p>
        </p:txBody>
      </p:sp>
      <p:pic>
        <p:nvPicPr>
          <p:cNvPr descr="f(t) = \frac{1}{2\pi} \int_{-\infty}^{\infty} F(\omega)e^{j \omega t} \,d\omega" id="688" name="Google Shape;68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499" y="2389700"/>
            <a:ext cx="2985989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5"/>
          <p:cNvSpPr/>
          <p:nvPr/>
        </p:nvSpPr>
        <p:spPr>
          <a:xfrm>
            <a:off x="4757875" y="2261600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5"/>
          <p:cNvSpPr txBox="1"/>
          <p:nvPr/>
        </p:nvSpPr>
        <p:spPr>
          <a:xfrm>
            <a:off x="565050" y="1848625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Fourier Transform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5"/>
          <p:cNvSpPr txBox="1"/>
          <p:nvPr/>
        </p:nvSpPr>
        <p:spPr>
          <a:xfrm>
            <a:off x="4775100" y="1848625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Fourier Transform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(\omega) = \int_ {-\infty}^{\infty} f(t) e^{-j\omega t} dt" id="692" name="Google Shape;69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700" y="2358050"/>
            <a:ext cx="2986000" cy="66601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5"/>
          <p:cNvSpPr/>
          <p:nvPr/>
        </p:nvSpPr>
        <p:spPr>
          <a:xfrm>
            <a:off x="568250" y="2243438"/>
            <a:ext cx="3181200" cy="85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1752600" y="3308245"/>
            <a:ext cx="228600" cy="34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6029325" y="3308245"/>
            <a:ext cx="228600" cy="34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5"/>
          <p:cNvSpPr txBox="1"/>
          <p:nvPr/>
        </p:nvSpPr>
        <p:spPr>
          <a:xfrm>
            <a:off x="438150" y="800488"/>
            <a:ext cx="88266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 far, we assumed speech to be a continuous signal f(t).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after A/D conversion the signal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discrete sequence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f[n]={f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,...f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 composed of N samples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45"/>
          <p:cNvSpPr txBox="1"/>
          <p:nvPr/>
        </p:nvSpPr>
        <p:spPr>
          <a:xfrm>
            <a:off x="492050" y="3657750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Discrete Fourier Transform (DFT)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45"/>
          <p:cNvSpPr txBox="1"/>
          <p:nvPr/>
        </p:nvSpPr>
        <p:spPr>
          <a:xfrm>
            <a:off x="4702100" y="3657750"/>
            <a:ext cx="3527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Discrete Fourier Transform (IDFT)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572100" y="3998025"/>
            <a:ext cx="3181200" cy="1042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4781625" y="4033875"/>
            <a:ext cx="3351600" cy="1042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1615325" y="2302475"/>
            <a:ext cx="297900" cy="7200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6001625" y="2332150"/>
            <a:ext cx="256200" cy="7200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5790425" y="4223525"/>
            <a:ext cx="516000" cy="5697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1314550" y="4231575"/>
            <a:ext cx="516000" cy="4953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5"/>
          <p:cNvSpPr/>
          <p:nvPr/>
        </p:nvSpPr>
        <p:spPr>
          <a:xfrm>
            <a:off x="1783525" y="2859325"/>
            <a:ext cx="4275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5"/>
          <p:cNvSpPr/>
          <p:nvPr/>
        </p:nvSpPr>
        <p:spPr>
          <a:xfrm>
            <a:off x="1830550" y="2332150"/>
            <a:ext cx="4275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5"/>
          <p:cNvSpPr/>
          <p:nvPr/>
        </p:nvSpPr>
        <p:spPr>
          <a:xfrm>
            <a:off x="6134725" y="2836150"/>
            <a:ext cx="4275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5"/>
          <p:cNvSpPr/>
          <p:nvPr/>
        </p:nvSpPr>
        <p:spPr>
          <a:xfrm>
            <a:off x="6134725" y="2332150"/>
            <a:ext cx="4275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5"/>
          <p:cNvSpPr/>
          <p:nvPr/>
        </p:nvSpPr>
        <p:spPr>
          <a:xfrm>
            <a:off x="5790425" y="4802625"/>
            <a:ext cx="5160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5"/>
          <p:cNvSpPr/>
          <p:nvPr/>
        </p:nvSpPr>
        <p:spPr>
          <a:xfrm>
            <a:off x="5790425" y="4027200"/>
            <a:ext cx="5160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1314550" y="4726750"/>
            <a:ext cx="516000" cy="2613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1314550" y="4027200"/>
            <a:ext cx="516000" cy="216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2763350" y="2389700"/>
            <a:ext cx="665100" cy="4953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2329375" y="4231575"/>
            <a:ext cx="1022400" cy="4953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7107525" y="2444500"/>
            <a:ext cx="427500" cy="4953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5"/>
          <p:cNvSpPr/>
          <p:nvPr/>
        </p:nvSpPr>
        <p:spPr>
          <a:xfrm>
            <a:off x="6867025" y="4223525"/>
            <a:ext cx="868500" cy="4953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_k = \sum_{n=0}^{N-1} f_n \cdot e^{-j\frac{2\pi}{N} kn}&#10;" id="717" name="Google Shape;71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700" y="4065512"/>
            <a:ext cx="2702248" cy="9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n = \frac{1}{N}\sum_{k=0}^{N-1} F_k \cdot e^{j\frac{2\pi}{N} k n}" id="718" name="Google Shape;71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9725" y="4066863"/>
            <a:ext cx="2811577" cy="9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Discrete Fourier Transform</a:t>
            </a:r>
            <a:endParaRPr sz="2600"/>
          </a:p>
        </p:txBody>
      </p:sp>
      <p:sp>
        <p:nvSpPr>
          <p:cNvPr id="725" name="Google Shape;725;p46"/>
          <p:cNvSpPr txBox="1"/>
          <p:nvPr/>
        </p:nvSpPr>
        <p:spPr>
          <a:xfrm>
            <a:off x="3621800" y="1261688"/>
            <a:ext cx="5338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kernel is composed of complex sinusoids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finite number of frequencies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46"/>
          <p:cNvSpPr txBox="1"/>
          <p:nvPr/>
        </p:nvSpPr>
        <p:spPr>
          <a:xfrm>
            <a:off x="210875" y="840475"/>
            <a:ext cx="3561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Discrete Fourier Transform (IDFT)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46"/>
          <p:cNvSpPr/>
          <p:nvPr/>
        </p:nvSpPr>
        <p:spPr>
          <a:xfrm>
            <a:off x="290925" y="1180750"/>
            <a:ext cx="3181200" cy="1042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6"/>
          <p:cNvSpPr/>
          <p:nvPr/>
        </p:nvSpPr>
        <p:spPr>
          <a:xfrm>
            <a:off x="2327575" y="1364000"/>
            <a:ext cx="907500" cy="4953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6"/>
          <p:cNvSpPr txBox="1"/>
          <p:nvPr/>
        </p:nvSpPr>
        <p:spPr>
          <a:xfrm>
            <a:off x="4405400" y="2333150"/>
            <a:ext cx="45549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can be shown that using N complex sinusoids with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frequency k/N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(ranging between 0 and (N-1)/N) is enough.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46"/>
          <p:cNvSpPr/>
          <p:nvPr/>
        </p:nvSpPr>
        <p:spPr>
          <a:xfrm>
            <a:off x="1734500" y="2437625"/>
            <a:ext cx="2531700" cy="602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46"/>
          <p:cNvCxnSpPr/>
          <p:nvPr/>
        </p:nvCxnSpPr>
        <p:spPr>
          <a:xfrm flipH="1" rot="10800000">
            <a:off x="809525" y="3428250"/>
            <a:ext cx="1881300" cy="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46"/>
          <p:cNvSpPr txBox="1"/>
          <p:nvPr/>
        </p:nvSpPr>
        <p:spPr>
          <a:xfrm>
            <a:off x="2793200" y="3276700"/>
            <a:ext cx="5976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f=0</a:t>
            </a:r>
            <a:endParaRPr b="0" i="0" sz="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" name="Google Shape;7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400" y="3536900"/>
            <a:ext cx="1829052" cy="1570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n = \frac{1}{N}\sum_{k=0}^{N-1} F_k \cdot e^{j\frac{2\pi}{N} k n}" id="734" name="Google Shape;7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63" y="1249588"/>
            <a:ext cx="2811577" cy="9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n = \frac{1}{N}\sum_{k=0}^{N-1} F_k \cdot \Big[ cos(2\pi \frac{k}{N}n) +  sin(2\pi \frac{k}{N}n) \Big]" id="735" name="Google Shape;73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25" y="2362388"/>
            <a:ext cx="3956452" cy="7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7" name="Google Shape;737;p46"/>
          <p:cNvSpPr txBox="1"/>
          <p:nvPr/>
        </p:nvSpPr>
        <p:spPr>
          <a:xfrm>
            <a:off x="2971175" y="2505813"/>
            <a:ext cx="548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Discrete Fourier Transform</a:t>
            </a:r>
            <a:endParaRPr sz="2600"/>
          </a:p>
        </p:txBody>
      </p:sp>
      <p:sp>
        <p:nvSpPr>
          <p:cNvPr id="743" name="Google Shape;743;p47"/>
          <p:cNvSpPr txBox="1"/>
          <p:nvPr/>
        </p:nvSpPr>
        <p:spPr>
          <a:xfrm>
            <a:off x="449200" y="1424150"/>
            <a:ext cx="3195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Discrete Fourier Transform (DFT)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_k = \sum_{n=0}^{N-1} f_n \cdot e^{-j\frac{2\pi}{N} kn}&#10;" id="744" name="Google Shape;7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50" y="1831902"/>
            <a:ext cx="2210286" cy="7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7"/>
          <p:cNvSpPr txBox="1"/>
          <p:nvPr/>
        </p:nvSpPr>
        <p:spPr>
          <a:xfrm>
            <a:off x="4968825" y="1451175"/>
            <a:ext cx="3527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Inverse Discrete Fourier Transform (IDFT)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47"/>
          <p:cNvSpPr txBox="1"/>
          <p:nvPr/>
        </p:nvSpPr>
        <p:spPr>
          <a:xfrm>
            <a:off x="570850" y="799400"/>
            <a:ext cx="58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to their discrete nature, DFT and IDFT can be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vectorized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_n = \frac{1}{N}\sum_{k=0}^{N-1} F_k \cdot e^{j\frac{2\pi}{N} k n}" id="747" name="Google Shape;7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0674" y="1797274"/>
            <a:ext cx="2486326" cy="7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7"/>
          <p:cNvSpPr txBox="1"/>
          <p:nvPr/>
        </p:nvSpPr>
        <p:spPr>
          <a:xfrm>
            <a:off x="504825" y="2911475"/>
            <a:ext cx="8193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502350" y="2837725"/>
            <a:ext cx="5478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7"/>
          <p:cNvSpPr txBox="1"/>
          <p:nvPr/>
        </p:nvSpPr>
        <p:spPr>
          <a:xfrm>
            <a:off x="590550" y="2801925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47"/>
          <p:cNvSpPr txBox="1"/>
          <p:nvPr/>
        </p:nvSpPr>
        <p:spPr>
          <a:xfrm>
            <a:off x="590550" y="3020975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47"/>
          <p:cNvSpPr txBox="1"/>
          <p:nvPr/>
        </p:nvSpPr>
        <p:spPr>
          <a:xfrm>
            <a:off x="590550" y="4011600"/>
            <a:ext cx="43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47"/>
          <p:cNvSpPr txBox="1"/>
          <p:nvPr/>
        </p:nvSpPr>
        <p:spPr>
          <a:xfrm>
            <a:off x="6238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47"/>
          <p:cNvSpPr/>
          <p:nvPr/>
        </p:nvSpPr>
        <p:spPr>
          <a:xfrm>
            <a:off x="1620550" y="2837725"/>
            <a:ext cx="17610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7"/>
          <p:cNvSpPr txBox="1"/>
          <p:nvPr/>
        </p:nvSpPr>
        <p:spPr>
          <a:xfrm>
            <a:off x="1143000" y="3363900"/>
            <a:ext cx="371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7"/>
          <p:cNvSpPr txBox="1"/>
          <p:nvPr/>
        </p:nvSpPr>
        <p:spPr>
          <a:xfrm>
            <a:off x="3457575" y="2917400"/>
            <a:ext cx="8193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47"/>
          <p:cNvSpPr/>
          <p:nvPr/>
        </p:nvSpPr>
        <p:spPr>
          <a:xfrm>
            <a:off x="3455100" y="2843650"/>
            <a:ext cx="5478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7"/>
          <p:cNvSpPr txBox="1"/>
          <p:nvPr/>
        </p:nvSpPr>
        <p:spPr>
          <a:xfrm>
            <a:off x="3543300" y="28078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7"/>
          <p:cNvSpPr txBox="1"/>
          <p:nvPr/>
        </p:nvSpPr>
        <p:spPr>
          <a:xfrm>
            <a:off x="3543300" y="30269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47"/>
          <p:cNvSpPr txBox="1"/>
          <p:nvPr/>
        </p:nvSpPr>
        <p:spPr>
          <a:xfrm>
            <a:off x="3543300" y="4017525"/>
            <a:ext cx="43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7"/>
          <p:cNvSpPr txBox="1"/>
          <p:nvPr/>
        </p:nvSpPr>
        <p:spPr>
          <a:xfrm>
            <a:off x="35956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47"/>
          <p:cNvSpPr txBox="1"/>
          <p:nvPr/>
        </p:nvSpPr>
        <p:spPr>
          <a:xfrm>
            <a:off x="1733550" y="28068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47"/>
          <p:cNvSpPr txBox="1"/>
          <p:nvPr/>
        </p:nvSpPr>
        <p:spPr>
          <a:xfrm>
            <a:off x="1962375" y="28068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47"/>
          <p:cNvSpPr txBox="1"/>
          <p:nvPr/>
        </p:nvSpPr>
        <p:spPr>
          <a:xfrm>
            <a:off x="2109800" y="28412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. . . .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47"/>
          <p:cNvSpPr txBox="1"/>
          <p:nvPr/>
        </p:nvSpPr>
        <p:spPr>
          <a:xfrm>
            <a:off x="2972050" y="28078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47"/>
          <p:cNvSpPr txBox="1"/>
          <p:nvPr/>
        </p:nvSpPr>
        <p:spPr>
          <a:xfrm>
            <a:off x="1733550" y="3053588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47"/>
          <p:cNvSpPr txBox="1"/>
          <p:nvPr/>
        </p:nvSpPr>
        <p:spPr>
          <a:xfrm>
            <a:off x="17668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47"/>
          <p:cNvSpPr txBox="1"/>
          <p:nvPr/>
        </p:nvSpPr>
        <p:spPr>
          <a:xfrm>
            <a:off x="1733550" y="4011600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N-1,0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47"/>
          <p:cNvSpPr txBox="1"/>
          <p:nvPr/>
        </p:nvSpPr>
        <p:spPr>
          <a:xfrm>
            <a:off x="1968075" y="3070775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1,1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7"/>
          <p:cNvSpPr txBox="1"/>
          <p:nvPr/>
        </p:nvSpPr>
        <p:spPr>
          <a:xfrm>
            <a:off x="2338400" y="30698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. . 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7"/>
          <p:cNvSpPr txBox="1"/>
          <p:nvPr/>
        </p:nvSpPr>
        <p:spPr>
          <a:xfrm>
            <a:off x="2781863" y="3054113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7"/>
          <p:cNvSpPr txBox="1"/>
          <p:nvPr/>
        </p:nvSpPr>
        <p:spPr>
          <a:xfrm>
            <a:off x="2724150" y="4011600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N-1,N-1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7"/>
          <p:cNvSpPr txBox="1"/>
          <p:nvPr/>
        </p:nvSpPr>
        <p:spPr>
          <a:xfrm>
            <a:off x="29098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7"/>
          <p:cNvSpPr txBox="1"/>
          <p:nvPr/>
        </p:nvSpPr>
        <p:spPr>
          <a:xfrm>
            <a:off x="2262200" y="39842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47"/>
          <p:cNvSpPr txBox="1"/>
          <p:nvPr/>
        </p:nvSpPr>
        <p:spPr>
          <a:xfrm>
            <a:off x="2252550" y="3606775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k,n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_{k,n} = e^{-j\frac{2\pi}{N}kn}" id="776" name="Google Shape;77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6500" y="4605500"/>
            <a:ext cx="1646939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7"/>
          <p:cNvSpPr txBox="1"/>
          <p:nvPr/>
        </p:nvSpPr>
        <p:spPr>
          <a:xfrm>
            <a:off x="2314575" y="2495575"/>
            <a:ext cx="3108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47"/>
          <p:cNvSpPr txBox="1"/>
          <p:nvPr/>
        </p:nvSpPr>
        <p:spPr>
          <a:xfrm>
            <a:off x="1373425" y="3264950"/>
            <a:ext cx="3108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7"/>
          <p:cNvSpPr txBox="1"/>
          <p:nvPr/>
        </p:nvSpPr>
        <p:spPr>
          <a:xfrm>
            <a:off x="5000625" y="2911475"/>
            <a:ext cx="8193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47"/>
          <p:cNvSpPr/>
          <p:nvPr/>
        </p:nvSpPr>
        <p:spPr>
          <a:xfrm>
            <a:off x="4998150" y="2837725"/>
            <a:ext cx="5478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5086350" y="2801925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47"/>
          <p:cNvSpPr txBox="1"/>
          <p:nvPr/>
        </p:nvSpPr>
        <p:spPr>
          <a:xfrm>
            <a:off x="5086350" y="3020975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47"/>
          <p:cNvSpPr txBox="1"/>
          <p:nvPr/>
        </p:nvSpPr>
        <p:spPr>
          <a:xfrm>
            <a:off x="5086350" y="4011600"/>
            <a:ext cx="43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47"/>
          <p:cNvSpPr txBox="1"/>
          <p:nvPr/>
        </p:nvSpPr>
        <p:spPr>
          <a:xfrm>
            <a:off x="51196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47"/>
          <p:cNvSpPr/>
          <p:nvPr/>
        </p:nvSpPr>
        <p:spPr>
          <a:xfrm>
            <a:off x="6116350" y="2837725"/>
            <a:ext cx="17610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7"/>
          <p:cNvSpPr txBox="1"/>
          <p:nvPr/>
        </p:nvSpPr>
        <p:spPr>
          <a:xfrm>
            <a:off x="5638800" y="3363900"/>
            <a:ext cx="371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47"/>
          <p:cNvSpPr txBox="1"/>
          <p:nvPr/>
        </p:nvSpPr>
        <p:spPr>
          <a:xfrm>
            <a:off x="7953375" y="2917400"/>
            <a:ext cx="8193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47"/>
          <p:cNvSpPr/>
          <p:nvPr/>
        </p:nvSpPr>
        <p:spPr>
          <a:xfrm>
            <a:off x="7950900" y="2843650"/>
            <a:ext cx="547800" cy="1435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7"/>
          <p:cNvSpPr txBox="1"/>
          <p:nvPr/>
        </p:nvSpPr>
        <p:spPr>
          <a:xfrm>
            <a:off x="8039100" y="28078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7"/>
          <p:cNvSpPr txBox="1"/>
          <p:nvPr/>
        </p:nvSpPr>
        <p:spPr>
          <a:xfrm>
            <a:off x="8039100" y="30269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47"/>
          <p:cNvSpPr txBox="1"/>
          <p:nvPr/>
        </p:nvSpPr>
        <p:spPr>
          <a:xfrm>
            <a:off x="8039100" y="4017525"/>
            <a:ext cx="438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47"/>
          <p:cNvSpPr txBox="1"/>
          <p:nvPr/>
        </p:nvSpPr>
        <p:spPr>
          <a:xfrm>
            <a:off x="80914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47"/>
          <p:cNvSpPr txBox="1"/>
          <p:nvPr/>
        </p:nvSpPr>
        <p:spPr>
          <a:xfrm>
            <a:off x="6229350" y="28068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7"/>
          <p:cNvSpPr txBox="1"/>
          <p:nvPr/>
        </p:nvSpPr>
        <p:spPr>
          <a:xfrm>
            <a:off x="6458175" y="280680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47"/>
          <p:cNvSpPr txBox="1"/>
          <p:nvPr/>
        </p:nvSpPr>
        <p:spPr>
          <a:xfrm>
            <a:off x="6605600" y="28412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. . . .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47"/>
          <p:cNvSpPr txBox="1"/>
          <p:nvPr/>
        </p:nvSpPr>
        <p:spPr>
          <a:xfrm>
            <a:off x="7467850" y="28078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47"/>
          <p:cNvSpPr txBox="1"/>
          <p:nvPr/>
        </p:nvSpPr>
        <p:spPr>
          <a:xfrm>
            <a:off x="6229350" y="3053588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47"/>
          <p:cNvSpPr txBox="1"/>
          <p:nvPr/>
        </p:nvSpPr>
        <p:spPr>
          <a:xfrm>
            <a:off x="62626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47"/>
          <p:cNvSpPr txBox="1"/>
          <p:nvPr/>
        </p:nvSpPr>
        <p:spPr>
          <a:xfrm>
            <a:off x="6229350" y="4011600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N-1,0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47"/>
          <p:cNvSpPr txBox="1"/>
          <p:nvPr/>
        </p:nvSpPr>
        <p:spPr>
          <a:xfrm>
            <a:off x="6463875" y="3070775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1,1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47"/>
          <p:cNvSpPr txBox="1"/>
          <p:nvPr/>
        </p:nvSpPr>
        <p:spPr>
          <a:xfrm>
            <a:off x="6834200" y="30698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. . 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47"/>
          <p:cNvSpPr txBox="1"/>
          <p:nvPr/>
        </p:nvSpPr>
        <p:spPr>
          <a:xfrm>
            <a:off x="7277663" y="3054113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47"/>
          <p:cNvSpPr txBox="1"/>
          <p:nvPr/>
        </p:nvSpPr>
        <p:spPr>
          <a:xfrm>
            <a:off x="7219950" y="4011600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N-1,N-1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47"/>
          <p:cNvSpPr txBox="1"/>
          <p:nvPr/>
        </p:nvSpPr>
        <p:spPr>
          <a:xfrm>
            <a:off x="7405650" y="3188750"/>
            <a:ext cx="371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7"/>
          <p:cNvSpPr txBox="1"/>
          <p:nvPr/>
        </p:nvSpPr>
        <p:spPr>
          <a:xfrm>
            <a:off x="6758000" y="3984200"/>
            <a:ext cx="857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. . . . 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47"/>
          <p:cNvSpPr txBox="1"/>
          <p:nvPr/>
        </p:nvSpPr>
        <p:spPr>
          <a:xfrm>
            <a:off x="6748350" y="3606775"/>
            <a:ext cx="657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n,k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47"/>
          <p:cNvSpPr txBox="1"/>
          <p:nvPr/>
        </p:nvSpPr>
        <p:spPr>
          <a:xfrm>
            <a:off x="6657975" y="2495575"/>
            <a:ext cx="3108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47"/>
          <p:cNvSpPr txBox="1"/>
          <p:nvPr/>
        </p:nvSpPr>
        <p:spPr>
          <a:xfrm>
            <a:off x="5869225" y="3264950"/>
            <a:ext cx="3108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_{n,l} = e^{j\frac{2\pi}{N}kn}" id="809" name="Google Shape;80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575" y="4536700"/>
            <a:ext cx="1575600" cy="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7"/>
          <p:cNvSpPr txBox="1"/>
          <p:nvPr/>
        </p:nvSpPr>
        <p:spPr>
          <a:xfrm>
            <a:off x="3469588" y="1635050"/>
            <a:ext cx="1295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Complexity: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(N^2)" id="811" name="Google Shape;81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1423" y="1977425"/>
            <a:ext cx="1135769" cy="5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7"/>
          <p:cNvSpPr/>
          <p:nvPr/>
        </p:nvSpPr>
        <p:spPr>
          <a:xfrm>
            <a:off x="3316025" y="1685150"/>
            <a:ext cx="1471500" cy="8715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Discrete Fourier Transform</a:t>
            </a:r>
            <a:endParaRPr sz="2600"/>
          </a:p>
        </p:txBody>
      </p:sp>
      <p:sp>
        <p:nvSpPr>
          <p:cNvPr id="819" name="Google Shape;819;p48"/>
          <p:cNvSpPr txBox="1"/>
          <p:nvPr/>
        </p:nvSpPr>
        <p:spPr>
          <a:xfrm>
            <a:off x="275925" y="818500"/>
            <a:ext cx="58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complexity of DFT and IDFT is: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(N^2)" id="820" name="Google Shape;8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849" y="1294688"/>
            <a:ext cx="708150" cy="3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8"/>
          <p:cNvSpPr txBox="1"/>
          <p:nvPr/>
        </p:nvSpPr>
        <p:spPr>
          <a:xfrm>
            <a:off x="75525" y="1724000"/>
            <a:ext cx="714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Fortunately, an algorithm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Fast Fourier Transform (FFT)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compute DFT with a  complexity of: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8"/>
          <p:cNvSpPr txBox="1"/>
          <p:nvPr/>
        </p:nvSpPr>
        <p:spPr>
          <a:xfrm>
            <a:off x="3362300" y="1294688"/>
            <a:ext cx="44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long sequences, the complexity is too high.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8"/>
          <p:cNvSpPr/>
          <p:nvPr/>
        </p:nvSpPr>
        <p:spPr>
          <a:xfrm>
            <a:off x="3057525" y="1433450"/>
            <a:ext cx="238200" cy="1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8"/>
          <p:cNvSpPr/>
          <p:nvPr/>
        </p:nvSpPr>
        <p:spPr>
          <a:xfrm>
            <a:off x="2062150" y="1264700"/>
            <a:ext cx="928800" cy="4755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(N log_2(N))" id="825" name="Google Shape;82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425" y="2890850"/>
            <a:ext cx="1938428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8"/>
          <p:cNvSpPr/>
          <p:nvPr/>
        </p:nvSpPr>
        <p:spPr>
          <a:xfrm>
            <a:off x="1543025" y="2830250"/>
            <a:ext cx="2085900" cy="4755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8"/>
          <p:cNvSpPr txBox="1"/>
          <p:nvPr/>
        </p:nvSpPr>
        <p:spPr>
          <a:xfrm>
            <a:off x="4081450" y="2860238"/>
            <a:ext cx="44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Efficient even with long sequences.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3776675" y="2999000"/>
            <a:ext cx="238200" cy="1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400" y="3470975"/>
            <a:ext cx="2571501" cy="15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8"/>
          <p:cNvSpPr txBox="1"/>
          <p:nvPr/>
        </p:nvSpPr>
        <p:spPr>
          <a:xfrm>
            <a:off x="3880775" y="3894850"/>
            <a:ext cx="489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basic idea is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split the input sequences into small chunks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combine their DTFs.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48"/>
          <p:cNvSpPr txBox="1"/>
          <p:nvPr/>
        </p:nvSpPr>
        <p:spPr>
          <a:xfrm>
            <a:off x="4102625" y="3160288"/>
            <a:ext cx="44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an audio of 20 seconds sampled at 16 kHz: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8"/>
          <p:cNvSpPr txBox="1"/>
          <p:nvPr/>
        </p:nvSpPr>
        <p:spPr>
          <a:xfrm>
            <a:off x="4102625" y="3541263"/>
            <a:ext cx="44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DFT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102 seconds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FFT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0.005 seconds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9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Short-Time Fourier Transform (STFT)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Short-Time Fourier Transform (STFT)</a:t>
            </a:r>
            <a:endParaRPr sz="2600"/>
          </a:p>
        </p:txBody>
      </p:sp>
      <p:sp>
        <p:nvSpPr>
          <p:cNvPr id="845" name="Google Shape;845;p50"/>
          <p:cNvSpPr txBox="1"/>
          <p:nvPr/>
        </p:nvSpPr>
        <p:spPr>
          <a:xfrm>
            <a:off x="216625" y="880450"/>
            <a:ext cx="8041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original sequence f[n] is in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domain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00" y="1358550"/>
            <a:ext cx="3516498" cy="11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0"/>
          <p:cNvSpPr txBox="1"/>
          <p:nvPr/>
        </p:nvSpPr>
        <p:spPr>
          <a:xfrm>
            <a:off x="216625" y="2633050"/>
            <a:ext cx="8041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apply a Fourier Transform, we can move to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 domain.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050" y="3094425"/>
            <a:ext cx="2792200" cy="18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0"/>
          <p:cNvSpPr txBox="1"/>
          <p:nvPr/>
        </p:nvSpPr>
        <p:spPr>
          <a:xfrm>
            <a:off x="4713950" y="3601900"/>
            <a:ext cx="4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about having a </a:t>
            </a:r>
            <a:r>
              <a:rPr b="1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time-frequency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representation?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9650" y="3478538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0"/>
          <p:cNvSpPr txBox="1"/>
          <p:nvPr/>
        </p:nvSpPr>
        <p:spPr>
          <a:xfrm>
            <a:off x="4147050" y="4379050"/>
            <a:ext cx="46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might make our representation more “informative”.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Short-Time Fourier Transform (STFT)</a:t>
            </a:r>
            <a:endParaRPr sz="2600"/>
          </a:p>
        </p:txBody>
      </p:sp>
      <p:sp>
        <p:nvSpPr>
          <p:cNvPr id="858" name="Google Shape;858;p51"/>
          <p:cNvSpPr txBox="1"/>
          <p:nvPr/>
        </p:nvSpPr>
        <p:spPr>
          <a:xfrm>
            <a:off x="216625" y="904875"/>
            <a:ext cx="8927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Short-Time Fourier Transform (STFT)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time-frequency representation of the original signal.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75" y="2185375"/>
            <a:ext cx="3537452" cy="25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1"/>
          <p:cNvSpPr/>
          <p:nvPr/>
        </p:nvSpPr>
        <p:spPr>
          <a:xfrm>
            <a:off x="2276475" y="3514725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1"/>
          <p:cNvSpPr/>
          <p:nvPr/>
        </p:nvSpPr>
        <p:spPr>
          <a:xfrm>
            <a:off x="2547950" y="3452775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1"/>
          <p:cNvSpPr/>
          <p:nvPr/>
        </p:nvSpPr>
        <p:spPr>
          <a:xfrm>
            <a:off x="2686050" y="3838575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1"/>
          <p:cNvSpPr/>
          <p:nvPr/>
        </p:nvSpPr>
        <p:spPr>
          <a:xfrm>
            <a:off x="2957525" y="3776625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1"/>
          <p:cNvSpPr/>
          <p:nvPr/>
        </p:nvSpPr>
        <p:spPr>
          <a:xfrm>
            <a:off x="3081325" y="4162425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1"/>
          <p:cNvSpPr/>
          <p:nvPr/>
        </p:nvSpPr>
        <p:spPr>
          <a:xfrm>
            <a:off x="3352800" y="4100475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1"/>
          <p:cNvSpPr/>
          <p:nvPr/>
        </p:nvSpPr>
        <p:spPr>
          <a:xfrm>
            <a:off x="3471875" y="4486275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1"/>
          <p:cNvSpPr/>
          <p:nvPr/>
        </p:nvSpPr>
        <p:spPr>
          <a:xfrm>
            <a:off x="3743350" y="4424325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1"/>
          <p:cNvSpPr txBox="1"/>
          <p:nvPr/>
        </p:nvSpPr>
        <p:spPr>
          <a:xfrm>
            <a:off x="4324450" y="2047875"/>
            <a:ext cx="4666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the signals into overlapped chunks using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shifted windows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2.    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Fourier Transform of each chunk.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3.     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all the Fourier transforms.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1"/>
          <p:cNvSpPr txBox="1"/>
          <p:nvPr/>
        </p:nvSpPr>
        <p:spPr>
          <a:xfrm>
            <a:off x="4595500" y="3886150"/>
            <a:ext cx="41244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STFT(n, k)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bi-dimensional sequence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numbers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1"/>
          <p:cNvSpPr txBox="1"/>
          <p:nvPr/>
        </p:nvSpPr>
        <p:spPr>
          <a:xfrm>
            <a:off x="216625" y="1424175"/>
            <a:ext cx="86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splits the signals into smaller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overlapped chunks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performs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analysis of each chunk.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Summary of the last episode….</a:t>
            </a:r>
            <a:endParaRPr sz="2600"/>
          </a:p>
        </p:txBody>
      </p:sp>
      <p:sp>
        <p:nvSpPr>
          <p:cNvPr id="107" name="Google Shape;107;p16"/>
          <p:cNvSpPr txBox="1"/>
          <p:nvPr/>
        </p:nvSpPr>
        <p:spPr>
          <a:xfrm>
            <a:off x="260250" y="888550"/>
            <a:ext cx="857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have seen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time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61550" y="2520900"/>
            <a:ext cx="87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are going to learn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Features (signal processing)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Short-Time Fourier Transform (STFT)</a:t>
            </a:r>
            <a:endParaRPr sz="2600"/>
          </a:p>
        </p:txBody>
      </p:sp>
      <p:sp>
        <p:nvSpPr>
          <p:cNvPr id="877" name="Google Shape;877;p52"/>
          <p:cNvSpPr txBox="1"/>
          <p:nvPr/>
        </p:nvSpPr>
        <p:spPr>
          <a:xfrm>
            <a:off x="4107225" y="2469500"/>
            <a:ext cx="4817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inverse transform (ISTFT) takes the STFT and reconstructs the time-domain signal f</a:t>
            </a: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25" y="2139950"/>
            <a:ext cx="3537452" cy="25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2"/>
          <p:cNvSpPr/>
          <p:nvPr/>
        </p:nvSpPr>
        <p:spPr>
          <a:xfrm>
            <a:off x="2257425" y="34693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2"/>
          <p:cNvSpPr/>
          <p:nvPr/>
        </p:nvSpPr>
        <p:spPr>
          <a:xfrm>
            <a:off x="2528900" y="340735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2"/>
          <p:cNvSpPr/>
          <p:nvPr/>
        </p:nvSpPr>
        <p:spPr>
          <a:xfrm>
            <a:off x="2667000" y="379315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2"/>
          <p:cNvSpPr/>
          <p:nvPr/>
        </p:nvSpPr>
        <p:spPr>
          <a:xfrm>
            <a:off x="2938475" y="373120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2"/>
          <p:cNvSpPr/>
          <p:nvPr/>
        </p:nvSpPr>
        <p:spPr>
          <a:xfrm>
            <a:off x="3062275" y="41170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2"/>
          <p:cNvSpPr/>
          <p:nvPr/>
        </p:nvSpPr>
        <p:spPr>
          <a:xfrm>
            <a:off x="3333750" y="405505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2"/>
          <p:cNvSpPr/>
          <p:nvPr/>
        </p:nvSpPr>
        <p:spPr>
          <a:xfrm>
            <a:off x="3452825" y="444085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2"/>
          <p:cNvSpPr/>
          <p:nvPr/>
        </p:nvSpPr>
        <p:spPr>
          <a:xfrm>
            <a:off x="3724300" y="437890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2"/>
          <p:cNvSpPr txBox="1"/>
          <p:nvPr/>
        </p:nvSpPr>
        <p:spPr>
          <a:xfrm>
            <a:off x="414325" y="884125"/>
            <a:ext cx="837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STFT requires setting two important hyperparameters: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window length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(win_length)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hop length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(hop_length).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8" name="Google Shape;888;p52"/>
          <p:cNvCxnSpPr/>
          <p:nvPr/>
        </p:nvCxnSpPr>
        <p:spPr>
          <a:xfrm flipH="1" rot="10800000">
            <a:off x="3326425" y="1572975"/>
            <a:ext cx="644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9" name="Google Shape;889;p52"/>
          <p:cNvSpPr txBox="1"/>
          <p:nvPr/>
        </p:nvSpPr>
        <p:spPr>
          <a:xfrm>
            <a:off x="4308225" y="1345700"/>
            <a:ext cx="41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Depending on how we set them, we can highlight different information.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52"/>
          <p:cNvSpPr txBox="1"/>
          <p:nvPr/>
        </p:nvSpPr>
        <p:spPr>
          <a:xfrm>
            <a:off x="4198350" y="3223750"/>
            <a:ext cx="446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 choice of the window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w, 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perfect reconstruction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possible (no information loss).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Spectrograms</a:t>
            </a:r>
            <a:endParaRPr sz="2600"/>
          </a:p>
        </p:txBody>
      </p:sp>
      <p:pic>
        <p:nvPicPr>
          <p:cNvPr id="897" name="Google Shape;89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75" y="1999100"/>
            <a:ext cx="3537452" cy="25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3"/>
          <p:cNvSpPr/>
          <p:nvPr/>
        </p:nvSpPr>
        <p:spPr>
          <a:xfrm>
            <a:off x="2047875" y="332845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3"/>
          <p:cNvSpPr/>
          <p:nvPr/>
        </p:nvSpPr>
        <p:spPr>
          <a:xfrm>
            <a:off x="2319350" y="326650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3"/>
          <p:cNvSpPr/>
          <p:nvPr/>
        </p:nvSpPr>
        <p:spPr>
          <a:xfrm>
            <a:off x="2457450" y="36523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3"/>
          <p:cNvSpPr/>
          <p:nvPr/>
        </p:nvSpPr>
        <p:spPr>
          <a:xfrm>
            <a:off x="2728925" y="359035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3"/>
          <p:cNvSpPr/>
          <p:nvPr/>
        </p:nvSpPr>
        <p:spPr>
          <a:xfrm>
            <a:off x="2852725" y="397615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3"/>
          <p:cNvSpPr/>
          <p:nvPr/>
        </p:nvSpPr>
        <p:spPr>
          <a:xfrm>
            <a:off x="3124200" y="391420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3"/>
          <p:cNvSpPr/>
          <p:nvPr/>
        </p:nvSpPr>
        <p:spPr>
          <a:xfrm>
            <a:off x="3243275" y="43000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3514750" y="4238050"/>
            <a:ext cx="5811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3"/>
          <p:cNvSpPr txBox="1"/>
          <p:nvPr/>
        </p:nvSpPr>
        <p:spPr>
          <a:xfrm>
            <a:off x="373925" y="893100"/>
            <a:ext cx="8403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Often, we visualize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squared magnitude of the STFT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3"/>
          <p:cNvSpPr/>
          <p:nvPr/>
        </p:nvSpPr>
        <p:spPr>
          <a:xfrm>
            <a:off x="2988463" y="332845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3"/>
          <p:cNvSpPr/>
          <p:nvPr/>
        </p:nvSpPr>
        <p:spPr>
          <a:xfrm>
            <a:off x="3183749" y="3266500"/>
            <a:ext cx="4452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|F_k|^2" id="909" name="Google Shape;90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7525" y="3290600"/>
            <a:ext cx="350139" cy="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3"/>
          <p:cNvSpPr/>
          <p:nvPr/>
        </p:nvSpPr>
        <p:spPr>
          <a:xfrm>
            <a:off x="3417163" y="36523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3"/>
          <p:cNvSpPr/>
          <p:nvPr/>
        </p:nvSpPr>
        <p:spPr>
          <a:xfrm>
            <a:off x="3612449" y="3590350"/>
            <a:ext cx="4452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|F_k|^2" id="912" name="Google Shape;91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225" y="3614450"/>
            <a:ext cx="350139" cy="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3"/>
          <p:cNvSpPr/>
          <p:nvPr/>
        </p:nvSpPr>
        <p:spPr>
          <a:xfrm>
            <a:off x="3788563" y="39641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3"/>
          <p:cNvSpPr/>
          <p:nvPr/>
        </p:nvSpPr>
        <p:spPr>
          <a:xfrm>
            <a:off x="3983849" y="3902150"/>
            <a:ext cx="4452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|F_k|^2" id="915" name="Google Shape;91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7625" y="3926250"/>
            <a:ext cx="350139" cy="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3"/>
          <p:cNvSpPr/>
          <p:nvPr/>
        </p:nvSpPr>
        <p:spPr>
          <a:xfrm>
            <a:off x="4191300" y="4300000"/>
            <a:ext cx="123900" cy="1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3"/>
          <p:cNvSpPr/>
          <p:nvPr/>
        </p:nvSpPr>
        <p:spPr>
          <a:xfrm>
            <a:off x="4386587" y="4238050"/>
            <a:ext cx="4452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|F_k|^2" id="918" name="Google Shape;91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0363" y="4262150"/>
            <a:ext cx="350139" cy="22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ecgrogram = |STFT(n,k))|^2" id="919" name="Google Shape;91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5075" y="2832925"/>
            <a:ext cx="3325808" cy="2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5426" y="3208675"/>
            <a:ext cx="3722125" cy="1439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53"/>
          <p:cNvCxnSpPr/>
          <p:nvPr/>
        </p:nvCxnSpPr>
        <p:spPr>
          <a:xfrm flipH="1" rot="10800000">
            <a:off x="3738575" y="3400400"/>
            <a:ext cx="1524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53"/>
          <p:cNvCxnSpPr/>
          <p:nvPr/>
        </p:nvCxnSpPr>
        <p:spPr>
          <a:xfrm flipH="1" rot="10800000">
            <a:off x="4119575" y="3690800"/>
            <a:ext cx="13908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3" name="Google Shape;923;p53"/>
          <p:cNvSpPr/>
          <p:nvPr/>
        </p:nvSpPr>
        <p:spPr>
          <a:xfrm>
            <a:off x="5488775" y="3233850"/>
            <a:ext cx="257100" cy="125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p53"/>
          <p:cNvCxnSpPr/>
          <p:nvPr/>
        </p:nvCxnSpPr>
        <p:spPr>
          <a:xfrm flipH="1" rot="10800000">
            <a:off x="4500425" y="4009950"/>
            <a:ext cx="1067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5" name="Google Shape;925;p53"/>
          <p:cNvSpPr txBox="1"/>
          <p:nvPr/>
        </p:nvSpPr>
        <p:spPr>
          <a:xfrm>
            <a:off x="399925" y="1388600"/>
            <a:ext cx="69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magnitude of the STFT is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spectrogram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Spectrograms</a:t>
            </a:r>
            <a:endParaRPr sz="2600"/>
          </a:p>
        </p:txBody>
      </p:sp>
      <p:sp>
        <p:nvSpPr>
          <p:cNvPr id="932" name="Google Shape;932;p54"/>
          <p:cNvSpPr txBox="1"/>
          <p:nvPr/>
        </p:nvSpPr>
        <p:spPr>
          <a:xfrm>
            <a:off x="216625" y="880450"/>
            <a:ext cx="804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spectrogram is a very informative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(i.e., 2D representation)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" y="1566250"/>
            <a:ext cx="5175350" cy="2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4"/>
          <p:cNvSpPr txBox="1"/>
          <p:nvPr/>
        </p:nvSpPr>
        <p:spPr>
          <a:xfrm>
            <a:off x="5366450" y="1919350"/>
            <a:ext cx="38871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appreciate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components over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54"/>
          <p:cNvSpPr txBox="1"/>
          <p:nvPr/>
        </p:nvSpPr>
        <p:spPr>
          <a:xfrm>
            <a:off x="5390250" y="2728975"/>
            <a:ext cx="37251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clearly see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spectral characteristics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different phoneme categories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(e.g.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fricatives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vowels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Spectrograms</a:t>
            </a:r>
            <a:endParaRPr sz="2600"/>
          </a:p>
        </p:txBody>
      </p:sp>
      <p:pic>
        <p:nvPicPr>
          <p:cNvPr id="942" name="Google Shape;9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25" y="1441300"/>
            <a:ext cx="5206748" cy="2427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5"/>
          <p:cNvSpPr txBox="1"/>
          <p:nvPr/>
        </p:nvSpPr>
        <p:spPr>
          <a:xfrm>
            <a:off x="216625" y="904875"/>
            <a:ext cx="7278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Depending on how we set the window length, we highlight different information: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5"/>
          <p:cNvSpPr txBox="1"/>
          <p:nvPr/>
        </p:nvSpPr>
        <p:spPr>
          <a:xfrm>
            <a:off x="5741375" y="1441300"/>
            <a:ext cx="12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55"/>
          <p:cNvSpPr txBox="1"/>
          <p:nvPr/>
        </p:nvSpPr>
        <p:spPr>
          <a:xfrm>
            <a:off x="5741375" y="1841500"/>
            <a:ext cx="12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Spectrogram (wlen=1024)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55"/>
          <p:cNvSpPr txBox="1"/>
          <p:nvPr/>
        </p:nvSpPr>
        <p:spPr>
          <a:xfrm>
            <a:off x="5741375" y="2527300"/>
            <a:ext cx="22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Wideband Spectrogram (wlen=4096)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55"/>
          <p:cNvSpPr txBox="1"/>
          <p:nvPr/>
        </p:nvSpPr>
        <p:spPr>
          <a:xfrm>
            <a:off x="5741375" y="3213100"/>
            <a:ext cx="22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Narrowband Spectrogram (wlen=512)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55"/>
          <p:cNvSpPr txBox="1"/>
          <p:nvPr/>
        </p:nvSpPr>
        <p:spPr>
          <a:xfrm>
            <a:off x="43975" y="3973175"/>
            <a:ext cx="90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windows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we have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frequency resolution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but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temporal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(wideband spectrogram).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55"/>
          <p:cNvSpPr txBox="1"/>
          <p:nvPr/>
        </p:nvSpPr>
        <p:spPr>
          <a:xfrm>
            <a:off x="43975" y="4424525"/>
            <a:ext cx="90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windows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we have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frequency resolution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but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temporal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(narrowband spectrogram).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6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Filterbank features (FBANKs)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sp>
        <p:nvSpPr>
          <p:cNvPr id="962" name="Google Shape;962;p57"/>
          <p:cNvSpPr txBox="1"/>
          <p:nvPr/>
        </p:nvSpPr>
        <p:spPr>
          <a:xfrm>
            <a:off x="98250" y="885625"/>
            <a:ext cx="86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spectrogram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provides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interpretable representation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 speech signal.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57"/>
          <p:cNvSpPr txBox="1"/>
          <p:nvPr/>
        </p:nvSpPr>
        <p:spPr>
          <a:xfrm>
            <a:off x="98250" y="1342825"/>
            <a:ext cx="72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4" name="Google Shape;9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125" y="1401425"/>
            <a:ext cx="1074600" cy="6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57"/>
          <p:cNvSpPr txBox="1"/>
          <p:nvPr/>
        </p:nvSpPr>
        <p:spPr>
          <a:xfrm>
            <a:off x="4049650" y="1518125"/>
            <a:ext cx="44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are not compressing the information!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57"/>
          <p:cNvSpPr txBox="1"/>
          <p:nvPr/>
        </p:nvSpPr>
        <p:spPr>
          <a:xfrm>
            <a:off x="278425" y="2367075"/>
            <a:ext cx="59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Typically, we use wlen=25ms and hop_len=10 ms for spectrograms.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57"/>
          <p:cNvSpPr txBox="1"/>
          <p:nvPr/>
        </p:nvSpPr>
        <p:spPr>
          <a:xfrm>
            <a:off x="278425" y="2824275"/>
            <a:ext cx="87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16kHz, the wle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n is 400 samples (16000 * 0.025) and hope len is 160 samples (16000 * 0.01).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57"/>
          <p:cNvSpPr txBox="1"/>
          <p:nvPr/>
        </p:nvSpPr>
        <p:spPr>
          <a:xfrm>
            <a:off x="356250" y="3788750"/>
            <a:ext cx="84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That means we're dealing with 20k features per second, even more than the original 16k in the raw waveform!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57"/>
          <p:cNvSpPr txBox="1"/>
          <p:nvPr/>
        </p:nvSpPr>
        <p:spPr>
          <a:xfrm>
            <a:off x="1742150" y="4516300"/>
            <a:ext cx="23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compress it?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0" name="Google Shape;97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675" y="4463663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2" name="Google Shape;972;p57"/>
          <p:cNvSpPr txBox="1"/>
          <p:nvPr/>
        </p:nvSpPr>
        <p:spPr>
          <a:xfrm>
            <a:off x="278425" y="3329213"/>
            <a:ext cx="56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thus have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200 (400/2) frequency bins every 160 samples.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sp>
        <p:nvSpPr>
          <p:cNvPr id="978" name="Google Shape;978;p58"/>
          <p:cNvSpPr txBox="1"/>
          <p:nvPr/>
        </p:nvSpPr>
        <p:spPr>
          <a:xfrm>
            <a:off x="98250" y="885625"/>
            <a:ext cx="86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way to perform dimensionality reduction is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some frequency bins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9" name="Google Shape;9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50" y="1467500"/>
            <a:ext cx="4986449" cy="32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58"/>
          <p:cNvSpPr/>
          <p:nvPr/>
        </p:nvSpPr>
        <p:spPr>
          <a:xfrm>
            <a:off x="464525" y="4301400"/>
            <a:ext cx="1173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8"/>
          <p:cNvSpPr/>
          <p:nvPr/>
        </p:nvSpPr>
        <p:spPr>
          <a:xfrm>
            <a:off x="464525" y="2015400"/>
            <a:ext cx="1173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8"/>
          <p:cNvSpPr/>
          <p:nvPr/>
        </p:nvSpPr>
        <p:spPr>
          <a:xfrm>
            <a:off x="464525" y="1482000"/>
            <a:ext cx="1173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58"/>
          <p:cNvSpPr txBox="1"/>
          <p:nvPr/>
        </p:nvSpPr>
        <p:spPr>
          <a:xfrm rot="-5400000">
            <a:off x="-204475" y="4371000"/>
            <a:ext cx="7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1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58"/>
          <p:cNvSpPr txBox="1"/>
          <p:nvPr/>
        </p:nvSpPr>
        <p:spPr>
          <a:xfrm rot="-5400000">
            <a:off x="138575" y="2616925"/>
            <a:ext cx="76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……………………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58"/>
          <p:cNvSpPr txBox="1"/>
          <p:nvPr/>
        </p:nvSpPr>
        <p:spPr>
          <a:xfrm rot="-5400000">
            <a:off x="-52075" y="1551600"/>
            <a:ext cx="7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M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58"/>
          <p:cNvSpPr txBox="1"/>
          <p:nvPr/>
        </p:nvSpPr>
        <p:spPr>
          <a:xfrm>
            <a:off x="5634725" y="1552388"/>
            <a:ext cx="353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can reduce the dimensionality of the frequency axis.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58"/>
          <p:cNvSpPr txBox="1"/>
          <p:nvPr/>
        </p:nvSpPr>
        <p:spPr>
          <a:xfrm>
            <a:off x="5630625" y="2263950"/>
            <a:ext cx="353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Equally averaging all the frequency bins is not ideal.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8" name="Google Shape;9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150" y="3021399"/>
            <a:ext cx="758133" cy="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8"/>
          <p:cNvSpPr txBox="1"/>
          <p:nvPr/>
        </p:nvSpPr>
        <p:spPr>
          <a:xfrm>
            <a:off x="5810625" y="3731850"/>
            <a:ext cx="317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average, we have more energy in the low-frequency bins of the spectrogram (and less in the high-frequency ones).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0" name="Google Shape;990;p58"/>
          <p:cNvCxnSpPr/>
          <p:nvPr/>
        </p:nvCxnSpPr>
        <p:spPr>
          <a:xfrm rot="10800000">
            <a:off x="549675" y="46649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1" name="Google Shape;991;p58"/>
          <p:cNvCxnSpPr/>
          <p:nvPr/>
        </p:nvCxnSpPr>
        <p:spPr>
          <a:xfrm rot="10800000">
            <a:off x="549675" y="45887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2" name="Google Shape;992;p58"/>
          <p:cNvCxnSpPr/>
          <p:nvPr/>
        </p:nvCxnSpPr>
        <p:spPr>
          <a:xfrm rot="10800000">
            <a:off x="549675" y="45125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3" name="Google Shape;993;p58"/>
          <p:cNvCxnSpPr/>
          <p:nvPr/>
        </p:nvCxnSpPr>
        <p:spPr>
          <a:xfrm rot="10800000">
            <a:off x="549675" y="44363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4" name="Google Shape;994;p58"/>
          <p:cNvCxnSpPr/>
          <p:nvPr/>
        </p:nvCxnSpPr>
        <p:spPr>
          <a:xfrm rot="10800000">
            <a:off x="549675" y="43601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5" name="Google Shape;995;p58"/>
          <p:cNvCxnSpPr/>
          <p:nvPr/>
        </p:nvCxnSpPr>
        <p:spPr>
          <a:xfrm rot="10800000">
            <a:off x="244875" y="45125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6" name="Google Shape;996;p58"/>
          <p:cNvSpPr/>
          <p:nvPr/>
        </p:nvSpPr>
        <p:spPr>
          <a:xfrm>
            <a:off x="468300" y="3797375"/>
            <a:ext cx="1173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8"/>
          <p:cNvSpPr txBox="1"/>
          <p:nvPr/>
        </p:nvSpPr>
        <p:spPr>
          <a:xfrm rot="-5400000">
            <a:off x="-200700" y="3866975"/>
            <a:ext cx="7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2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8" name="Google Shape;998;p58"/>
          <p:cNvCxnSpPr/>
          <p:nvPr/>
        </p:nvCxnSpPr>
        <p:spPr>
          <a:xfrm rot="10800000">
            <a:off x="553450" y="41609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9" name="Google Shape;999;p58"/>
          <p:cNvCxnSpPr/>
          <p:nvPr/>
        </p:nvCxnSpPr>
        <p:spPr>
          <a:xfrm rot="10800000">
            <a:off x="553450" y="40847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0" name="Google Shape;1000;p58"/>
          <p:cNvCxnSpPr/>
          <p:nvPr/>
        </p:nvCxnSpPr>
        <p:spPr>
          <a:xfrm rot="10800000">
            <a:off x="553450" y="40085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1" name="Google Shape;1001;p58"/>
          <p:cNvCxnSpPr/>
          <p:nvPr/>
        </p:nvCxnSpPr>
        <p:spPr>
          <a:xfrm rot="10800000">
            <a:off x="553450" y="39323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2" name="Google Shape;1002;p58"/>
          <p:cNvCxnSpPr/>
          <p:nvPr/>
        </p:nvCxnSpPr>
        <p:spPr>
          <a:xfrm rot="10800000">
            <a:off x="553450" y="38561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3" name="Google Shape;1003;p58"/>
          <p:cNvCxnSpPr/>
          <p:nvPr/>
        </p:nvCxnSpPr>
        <p:spPr>
          <a:xfrm rot="10800000">
            <a:off x="248650" y="4008525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4" name="Google Shape;1004;p58"/>
          <p:cNvSpPr/>
          <p:nvPr/>
        </p:nvSpPr>
        <p:spPr>
          <a:xfrm>
            <a:off x="479200" y="3262300"/>
            <a:ext cx="1173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8"/>
          <p:cNvSpPr txBox="1"/>
          <p:nvPr/>
        </p:nvSpPr>
        <p:spPr>
          <a:xfrm rot="-5400000">
            <a:off x="-189800" y="3331900"/>
            <a:ext cx="72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Average 3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6" name="Google Shape;1006;p58"/>
          <p:cNvCxnSpPr/>
          <p:nvPr/>
        </p:nvCxnSpPr>
        <p:spPr>
          <a:xfrm rot="10800000">
            <a:off x="564350" y="36258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7" name="Google Shape;1007;p58"/>
          <p:cNvCxnSpPr/>
          <p:nvPr/>
        </p:nvCxnSpPr>
        <p:spPr>
          <a:xfrm rot="10800000">
            <a:off x="564350" y="35496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8" name="Google Shape;1008;p58"/>
          <p:cNvCxnSpPr/>
          <p:nvPr/>
        </p:nvCxnSpPr>
        <p:spPr>
          <a:xfrm rot="10800000">
            <a:off x="564350" y="34734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9" name="Google Shape;1009;p58"/>
          <p:cNvCxnSpPr/>
          <p:nvPr/>
        </p:nvCxnSpPr>
        <p:spPr>
          <a:xfrm rot="10800000">
            <a:off x="564350" y="33972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0" name="Google Shape;1010;p58"/>
          <p:cNvCxnSpPr/>
          <p:nvPr/>
        </p:nvCxnSpPr>
        <p:spPr>
          <a:xfrm rot="10800000">
            <a:off x="564350" y="33210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1" name="Google Shape;1011;p58"/>
          <p:cNvCxnSpPr/>
          <p:nvPr/>
        </p:nvCxnSpPr>
        <p:spPr>
          <a:xfrm rot="10800000">
            <a:off x="259550" y="3473450"/>
            <a:ext cx="183000" cy="7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2" name="Google Shape;1012;p58"/>
          <p:cNvSpPr/>
          <p:nvPr/>
        </p:nvSpPr>
        <p:spPr>
          <a:xfrm>
            <a:off x="703725" y="4289050"/>
            <a:ext cx="5021100" cy="4542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8"/>
          <p:cNvSpPr/>
          <p:nvPr/>
        </p:nvSpPr>
        <p:spPr>
          <a:xfrm>
            <a:off x="618050" y="1452900"/>
            <a:ext cx="5106900" cy="4542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020" name="Google Shape;10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50" y="1543700"/>
            <a:ext cx="4986449" cy="32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9"/>
          <p:cNvSpPr/>
          <p:nvPr/>
        </p:nvSpPr>
        <p:spPr>
          <a:xfrm>
            <a:off x="388325" y="4701450"/>
            <a:ext cx="117300" cy="1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9"/>
          <p:cNvSpPr txBox="1"/>
          <p:nvPr/>
        </p:nvSpPr>
        <p:spPr>
          <a:xfrm>
            <a:off x="5634725" y="1628588"/>
            <a:ext cx="353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way we capture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precisely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content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low-freq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bins (that contain most of the information carried by a speech signal)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59"/>
          <p:cNvSpPr txBox="1"/>
          <p:nvPr/>
        </p:nvSpPr>
        <p:spPr>
          <a:xfrm>
            <a:off x="1132550" y="858700"/>
            <a:ext cx="77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about using many small averaging windows for low-frequency bins and few bigger ones for high-frequency bins?   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" name="Google Shape;102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250" y="735338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9"/>
          <p:cNvSpPr/>
          <p:nvPr/>
        </p:nvSpPr>
        <p:spPr>
          <a:xfrm>
            <a:off x="656500" y="4683575"/>
            <a:ext cx="5106900" cy="1233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9"/>
          <p:cNvSpPr/>
          <p:nvPr/>
        </p:nvSpPr>
        <p:spPr>
          <a:xfrm>
            <a:off x="656500" y="1533275"/>
            <a:ext cx="5106900" cy="11208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59"/>
          <p:cNvSpPr/>
          <p:nvPr/>
        </p:nvSpPr>
        <p:spPr>
          <a:xfrm>
            <a:off x="388325" y="4549050"/>
            <a:ext cx="117300" cy="1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9"/>
          <p:cNvSpPr/>
          <p:nvPr/>
        </p:nvSpPr>
        <p:spPr>
          <a:xfrm>
            <a:off x="656500" y="4531175"/>
            <a:ext cx="5106900" cy="1233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9"/>
          <p:cNvSpPr/>
          <p:nvPr/>
        </p:nvSpPr>
        <p:spPr>
          <a:xfrm>
            <a:off x="388325" y="4396650"/>
            <a:ext cx="117300" cy="1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9"/>
          <p:cNvSpPr/>
          <p:nvPr/>
        </p:nvSpPr>
        <p:spPr>
          <a:xfrm>
            <a:off x="656500" y="4378775"/>
            <a:ext cx="5106900" cy="1233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9"/>
          <p:cNvSpPr/>
          <p:nvPr/>
        </p:nvSpPr>
        <p:spPr>
          <a:xfrm>
            <a:off x="388325" y="4166575"/>
            <a:ext cx="117300" cy="2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59"/>
          <p:cNvSpPr/>
          <p:nvPr/>
        </p:nvSpPr>
        <p:spPr>
          <a:xfrm>
            <a:off x="656500" y="4150175"/>
            <a:ext cx="5106900" cy="201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9"/>
          <p:cNvSpPr/>
          <p:nvPr/>
        </p:nvSpPr>
        <p:spPr>
          <a:xfrm>
            <a:off x="388325" y="3937975"/>
            <a:ext cx="117300" cy="2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59"/>
          <p:cNvSpPr/>
          <p:nvPr/>
        </p:nvSpPr>
        <p:spPr>
          <a:xfrm>
            <a:off x="656500" y="3921575"/>
            <a:ext cx="5106900" cy="2010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9"/>
          <p:cNvSpPr/>
          <p:nvPr/>
        </p:nvSpPr>
        <p:spPr>
          <a:xfrm>
            <a:off x="388325" y="3456175"/>
            <a:ext cx="1173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9"/>
          <p:cNvSpPr/>
          <p:nvPr/>
        </p:nvSpPr>
        <p:spPr>
          <a:xfrm>
            <a:off x="656500" y="3464375"/>
            <a:ext cx="5106900" cy="4296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9"/>
          <p:cNvSpPr/>
          <p:nvPr/>
        </p:nvSpPr>
        <p:spPr>
          <a:xfrm>
            <a:off x="388325" y="2694175"/>
            <a:ext cx="117300" cy="73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9"/>
          <p:cNvSpPr/>
          <p:nvPr/>
        </p:nvSpPr>
        <p:spPr>
          <a:xfrm>
            <a:off x="656500" y="2702375"/>
            <a:ext cx="5106900" cy="7344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9"/>
          <p:cNvSpPr/>
          <p:nvPr/>
        </p:nvSpPr>
        <p:spPr>
          <a:xfrm>
            <a:off x="388325" y="1551175"/>
            <a:ext cx="117300" cy="10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9"/>
          <p:cNvSpPr txBox="1"/>
          <p:nvPr/>
        </p:nvSpPr>
        <p:spPr>
          <a:xfrm>
            <a:off x="5684800" y="2809700"/>
            <a:ext cx="300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capture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less precisely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content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high-frequency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components (associated with little information)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9"/>
          <p:cNvSpPr txBox="1"/>
          <p:nvPr/>
        </p:nvSpPr>
        <p:spPr>
          <a:xfrm>
            <a:off x="5763400" y="3980975"/>
            <a:ext cx="31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what we do for compute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Filterbank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048" name="Google Shape;104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425" y="1265350"/>
            <a:ext cx="4986449" cy="32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6487" y="2685212"/>
            <a:ext cx="3290901" cy="4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0"/>
          <p:cNvSpPr txBox="1"/>
          <p:nvPr/>
        </p:nvSpPr>
        <p:spPr>
          <a:xfrm>
            <a:off x="382375" y="812350"/>
            <a:ext cx="835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frequency axis of the spectrogram is averaged with a set of special filters called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mel-filters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60"/>
          <p:cNvSpPr txBox="1"/>
          <p:nvPr/>
        </p:nvSpPr>
        <p:spPr>
          <a:xfrm>
            <a:off x="224379" y="4688125"/>
            <a:ext cx="8271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filter computes the energy within a specific band.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058" name="Google Shape;105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500" y="915900"/>
            <a:ext cx="5357675" cy="15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1"/>
          <p:cNvSpPr txBox="1"/>
          <p:nvPr/>
        </p:nvSpPr>
        <p:spPr>
          <a:xfrm>
            <a:off x="193549" y="2668200"/>
            <a:ext cx="8557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mel-filter bank is based on overlapping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triangular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filters with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bandwidth that  increases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the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61"/>
          <p:cNvSpPr txBox="1"/>
          <p:nvPr/>
        </p:nvSpPr>
        <p:spPr>
          <a:xfrm>
            <a:off x="193549" y="3257388"/>
            <a:ext cx="8448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leads to a better  frequency 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resolution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 in the lower part of the spectrum (i.e.,  where more information is located).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61"/>
          <p:cNvSpPr txBox="1"/>
          <p:nvPr/>
        </p:nvSpPr>
        <p:spPr>
          <a:xfrm>
            <a:off x="1352438" y="4290413"/>
            <a:ext cx="4991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61"/>
          <p:cNvSpPr txBox="1"/>
          <p:nvPr/>
        </p:nvSpPr>
        <p:spPr>
          <a:xfrm>
            <a:off x="196049" y="3945213"/>
            <a:ext cx="863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Mel-scale aims to mimic the non-linear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ear perception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sound.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1"/>
          <p:cNvSpPr txBox="1"/>
          <p:nvPr/>
        </p:nvSpPr>
        <p:spPr>
          <a:xfrm>
            <a:off x="196038" y="4513625"/>
            <a:ext cx="4991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Normally,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 or 80 filters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used.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115" name="Google Shape;115;p17"/>
          <p:cNvSpPr txBox="1"/>
          <p:nvPr/>
        </p:nvSpPr>
        <p:spPr>
          <a:xfrm>
            <a:off x="210550" y="912400"/>
            <a:ext cx="473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signals are very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high-dimensional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00" y="1498499"/>
            <a:ext cx="5113275" cy="9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259300" y="2802125"/>
            <a:ext cx="869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sampling frequency is 16 kHz, we have 16000 samples for every second.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189698" y="3708875"/>
            <a:ext cx="26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 problem with that?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400" y="3585513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070" name="Google Shape;107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75" y="3697800"/>
            <a:ext cx="6668975" cy="11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00" y="1030675"/>
            <a:ext cx="6126802" cy="194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62"/>
          <p:cNvCxnSpPr/>
          <p:nvPr/>
        </p:nvCxnSpPr>
        <p:spPr>
          <a:xfrm>
            <a:off x="3480300" y="3118825"/>
            <a:ext cx="72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3" name="Google Shape;1073;p62"/>
          <p:cNvSpPr txBox="1"/>
          <p:nvPr/>
        </p:nvSpPr>
        <p:spPr>
          <a:xfrm>
            <a:off x="3634150" y="3134938"/>
            <a:ext cx="1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FBANKs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62"/>
          <p:cNvSpPr/>
          <p:nvPr/>
        </p:nvSpPr>
        <p:spPr>
          <a:xfrm>
            <a:off x="322375" y="3866175"/>
            <a:ext cx="271200" cy="74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5" name="Google Shape;1075;p62"/>
          <p:cNvCxnSpPr/>
          <p:nvPr/>
        </p:nvCxnSpPr>
        <p:spPr>
          <a:xfrm rot="10800000">
            <a:off x="542200" y="1052525"/>
            <a:ext cx="0" cy="19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6" name="Google Shape;1076;p62"/>
          <p:cNvCxnSpPr/>
          <p:nvPr/>
        </p:nvCxnSpPr>
        <p:spPr>
          <a:xfrm flipH="1" rot="10800000">
            <a:off x="511425" y="3734200"/>
            <a:ext cx="1500" cy="6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7" name="Google Shape;1077;p62"/>
          <p:cNvSpPr txBox="1"/>
          <p:nvPr/>
        </p:nvSpPr>
        <p:spPr>
          <a:xfrm rot="-5400000">
            <a:off x="-336800" y="1692750"/>
            <a:ext cx="13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200 freq bins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62"/>
          <p:cNvSpPr txBox="1"/>
          <p:nvPr/>
        </p:nvSpPr>
        <p:spPr>
          <a:xfrm rot="-5400000">
            <a:off x="-89900" y="38594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 mels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085" name="Google Shape;10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125" y="1100975"/>
            <a:ext cx="1551300" cy="7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3"/>
          <p:cNvSpPr/>
          <p:nvPr/>
        </p:nvSpPr>
        <p:spPr>
          <a:xfrm>
            <a:off x="1310375" y="18570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3"/>
          <p:cNvSpPr/>
          <p:nvPr/>
        </p:nvSpPr>
        <p:spPr>
          <a:xfrm>
            <a:off x="871550" y="2085400"/>
            <a:ext cx="1104900" cy="4476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3"/>
          <p:cNvSpPr/>
          <p:nvPr/>
        </p:nvSpPr>
        <p:spPr>
          <a:xfrm>
            <a:off x="1328775" y="2571750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3"/>
          <p:cNvSpPr/>
          <p:nvPr/>
        </p:nvSpPr>
        <p:spPr>
          <a:xfrm>
            <a:off x="871550" y="2871550"/>
            <a:ext cx="1104900" cy="4476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Spectrogram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3"/>
          <p:cNvSpPr/>
          <p:nvPr/>
        </p:nvSpPr>
        <p:spPr>
          <a:xfrm>
            <a:off x="1328775" y="33902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871550" y="3690025"/>
            <a:ext cx="1104900" cy="447600"/>
          </a:xfrm>
          <a:prstGeom prst="rect">
            <a:avLst/>
          </a:prstGeom>
          <a:solidFill>
            <a:srgbClr val="84FB89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Mel-Filters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3"/>
          <p:cNvSpPr/>
          <p:nvPr/>
        </p:nvSpPr>
        <p:spPr>
          <a:xfrm>
            <a:off x="1338300" y="42325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3"/>
          <p:cNvSpPr txBox="1"/>
          <p:nvPr/>
        </p:nvSpPr>
        <p:spPr>
          <a:xfrm>
            <a:off x="985875" y="4493525"/>
            <a:ext cx="1104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FBANKs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3"/>
          <p:cNvSpPr txBox="1"/>
          <p:nvPr/>
        </p:nvSpPr>
        <p:spPr>
          <a:xfrm>
            <a:off x="2062175" y="2111938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Window length = 25 ms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Hop length = 10 ms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63"/>
          <p:cNvSpPr txBox="1"/>
          <p:nvPr/>
        </p:nvSpPr>
        <p:spPr>
          <a:xfrm>
            <a:off x="2033600" y="3743125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40/80 filters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|F_k|^2" id="1096" name="Google Shape;109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325" y="2947700"/>
            <a:ext cx="350139" cy="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3"/>
          <p:cNvSpPr txBox="1"/>
          <p:nvPr/>
        </p:nvSpPr>
        <p:spPr>
          <a:xfrm>
            <a:off x="1557350" y="4176500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log(ᐧ)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8" name="Google Shape;109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277538" y="3724259"/>
            <a:ext cx="141292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 txBox="1"/>
          <p:nvPr/>
        </p:nvSpPr>
        <p:spPr>
          <a:xfrm>
            <a:off x="3569801" y="945825"/>
            <a:ext cx="5310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summary, the steps needed to compute Filterbank features are the following: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3"/>
          <p:cNvSpPr txBox="1"/>
          <p:nvPr/>
        </p:nvSpPr>
        <p:spPr>
          <a:xfrm>
            <a:off x="3843700" y="2019088"/>
            <a:ext cx="47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the STFT (wlen=25ms, hoplen=10ms)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63"/>
          <p:cNvSpPr txBox="1"/>
          <p:nvPr/>
        </p:nvSpPr>
        <p:spPr>
          <a:xfrm>
            <a:off x="3914675" y="2624238"/>
            <a:ext cx="47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	Compute the spectrogram.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63"/>
          <p:cNvSpPr txBox="1"/>
          <p:nvPr/>
        </p:nvSpPr>
        <p:spPr>
          <a:xfrm>
            <a:off x="3914675" y="3233838"/>
            <a:ext cx="47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	Compute the Filterbanks (typically 40)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3"/>
          <p:cNvSpPr txBox="1"/>
          <p:nvPr/>
        </p:nvSpPr>
        <p:spPr>
          <a:xfrm>
            <a:off x="3250050" y="3874225"/>
            <a:ext cx="56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days FBANKs are the most popular speech features.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3"/>
          <p:cNvSpPr txBox="1"/>
          <p:nvPr/>
        </p:nvSpPr>
        <p:spPr>
          <a:xfrm>
            <a:off x="3250050" y="4407625"/>
            <a:ext cx="56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Often,  deep neural networks for speech processing are fed with FBANKs.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Filterbank features (FBANKs)</a:t>
            </a:r>
            <a:endParaRPr sz="2600"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125" y="1100975"/>
            <a:ext cx="1551300" cy="7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/>
          <p:nvPr/>
        </p:nvSpPr>
        <p:spPr>
          <a:xfrm>
            <a:off x="1310375" y="18570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4"/>
          <p:cNvSpPr/>
          <p:nvPr/>
        </p:nvSpPr>
        <p:spPr>
          <a:xfrm>
            <a:off x="871550" y="2085400"/>
            <a:ext cx="1104900" cy="447600"/>
          </a:xfrm>
          <a:prstGeom prst="rect">
            <a:avLst/>
          </a:prstGeom>
          <a:solidFill>
            <a:srgbClr val="FBDC84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4"/>
          <p:cNvSpPr/>
          <p:nvPr/>
        </p:nvSpPr>
        <p:spPr>
          <a:xfrm>
            <a:off x="1328775" y="2571750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4"/>
          <p:cNvSpPr/>
          <p:nvPr/>
        </p:nvSpPr>
        <p:spPr>
          <a:xfrm>
            <a:off x="871550" y="2871550"/>
            <a:ext cx="1104900" cy="447600"/>
          </a:xfrm>
          <a:prstGeom prst="rect">
            <a:avLst/>
          </a:prstGeom>
          <a:solidFill>
            <a:srgbClr val="FF0000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Spectrogram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4"/>
          <p:cNvSpPr/>
          <p:nvPr/>
        </p:nvSpPr>
        <p:spPr>
          <a:xfrm>
            <a:off x="1328775" y="33902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4"/>
          <p:cNvSpPr/>
          <p:nvPr/>
        </p:nvSpPr>
        <p:spPr>
          <a:xfrm>
            <a:off x="871550" y="3690025"/>
            <a:ext cx="1104900" cy="447600"/>
          </a:xfrm>
          <a:prstGeom prst="rect">
            <a:avLst/>
          </a:prstGeom>
          <a:solidFill>
            <a:srgbClr val="84FB89">
              <a:alpha val="4666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Mel-Filters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4"/>
          <p:cNvSpPr/>
          <p:nvPr/>
        </p:nvSpPr>
        <p:spPr>
          <a:xfrm>
            <a:off x="1338300" y="4232525"/>
            <a:ext cx="142800" cy="20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4"/>
          <p:cNvSpPr txBox="1"/>
          <p:nvPr/>
        </p:nvSpPr>
        <p:spPr>
          <a:xfrm>
            <a:off x="985875" y="4493525"/>
            <a:ext cx="1104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FBANKs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64"/>
          <p:cNvSpPr txBox="1"/>
          <p:nvPr/>
        </p:nvSpPr>
        <p:spPr>
          <a:xfrm>
            <a:off x="2062175" y="2111938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Window length = 25 ms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Hop length = 10 ms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64"/>
          <p:cNvSpPr txBox="1"/>
          <p:nvPr/>
        </p:nvSpPr>
        <p:spPr>
          <a:xfrm>
            <a:off x="2033600" y="3743125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40/80 filters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|F_k|^2" id="1122" name="Google Shape;112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325" y="2947700"/>
            <a:ext cx="350139" cy="2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4"/>
          <p:cNvSpPr txBox="1"/>
          <p:nvPr/>
        </p:nvSpPr>
        <p:spPr>
          <a:xfrm>
            <a:off x="1557350" y="4176500"/>
            <a:ext cx="1852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log(ᐧ)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4" name="Google Shape;112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277538" y="3724259"/>
            <a:ext cx="141292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64"/>
          <p:cNvSpPr txBox="1"/>
          <p:nvPr/>
        </p:nvSpPr>
        <p:spPr>
          <a:xfrm>
            <a:off x="3657726" y="982450"/>
            <a:ext cx="5310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Wait….are we compressing now?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4"/>
          <p:cNvSpPr txBox="1"/>
          <p:nvPr/>
        </p:nvSpPr>
        <p:spPr>
          <a:xfrm>
            <a:off x="4000400" y="2171550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4"/>
          <p:cNvSpPr txBox="1"/>
          <p:nvPr/>
        </p:nvSpPr>
        <p:spPr>
          <a:xfrm>
            <a:off x="3657726" y="1547200"/>
            <a:ext cx="5310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original waveform sampled at 16kHz has 16000 features every second.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4"/>
          <p:cNvSpPr txBox="1"/>
          <p:nvPr/>
        </p:nvSpPr>
        <p:spPr>
          <a:xfrm>
            <a:off x="3657726" y="2385400"/>
            <a:ext cx="5310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we compute 40 FBANKs every 10 ms, we have 4000 features every second.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7213" y="3310538"/>
            <a:ext cx="519525" cy="5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4"/>
          <p:cNvSpPr txBox="1"/>
          <p:nvPr/>
        </p:nvSpPr>
        <p:spPr>
          <a:xfrm>
            <a:off x="4747850" y="3370200"/>
            <a:ext cx="29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compress by a factor of 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4"/>
          <p:cNvSpPr txBox="1"/>
          <p:nvPr/>
        </p:nvSpPr>
        <p:spPr>
          <a:xfrm>
            <a:off x="4895750" y="4124250"/>
            <a:ext cx="39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did not just compress the information, we also reorganized it to make it easy to digest by machine learning models like DNNs.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2" name="Google Shape;1132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0400" y="4093325"/>
            <a:ext cx="732575" cy="7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Lab Session</a:t>
            </a:r>
            <a:endParaRPr sz="2600"/>
          </a:p>
        </p:txBody>
      </p:sp>
      <p:sp>
        <p:nvSpPr>
          <p:cNvPr id="1139" name="Google Shape;1139;p65"/>
          <p:cNvSpPr txBox="1"/>
          <p:nvPr/>
        </p:nvSpPr>
        <p:spPr>
          <a:xfrm>
            <a:off x="343600" y="943050"/>
            <a:ext cx="61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the weekly lab session,  we will do: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5"/>
          <p:cNvSpPr txBox="1"/>
          <p:nvPr/>
        </p:nvSpPr>
        <p:spPr>
          <a:xfrm>
            <a:off x="1727275" y="1579450"/>
            <a:ext cx="4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Tutorial on Torchaudio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50" y="1612713"/>
            <a:ext cx="738501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5" y="2633375"/>
            <a:ext cx="982850" cy="69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5"/>
          <p:cNvSpPr txBox="1"/>
          <p:nvPr/>
        </p:nvSpPr>
        <p:spPr>
          <a:xfrm>
            <a:off x="1736175" y="2581000"/>
            <a:ext cx="3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Speaker Identification with SpeechBrain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65"/>
          <p:cNvSpPr txBox="1"/>
          <p:nvPr/>
        </p:nvSpPr>
        <p:spPr>
          <a:xfrm>
            <a:off x="1726950" y="2888675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Deadline: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March, 5 11.59 pm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5"/>
          <p:cNvSpPr txBox="1"/>
          <p:nvPr/>
        </p:nvSpPr>
        <p:spPr>
          <a:xfrm>
            <a:off x="4077050" y="1163675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126" name="Google Shape;126;p18"/>
          <p:cNvSpPr txBox="1"/>
          <p:nvPr/>
        </p:nvSpPr>
        <p:spPr>
          <a:xfrm>
            <a:off x="210550" y="820850"/>
            <a:ext cx="44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Issues with very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high-dimensional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00" y="1403500"/>
            <a:ext cx="384075" cy="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899375" y="1377550"/>
            <a:ext cx="263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They make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harder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600" y="1282699"/>
            <a:ext cx="758133" cy="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234450" y="2575350"/>
            <a:ext cx="85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very high-dimensional spaces all the data points are all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very far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each other.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50" y="3313849"/>
            <a:ext cx="4076150" cy="1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1600" y="3067975"/>
            <a:ext cx="3040850" cy="20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65675" y="2084325"/>
            <a:ext cx="56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1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Curse of dimensionality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140" name="Google Shape;140;p19"/>
          <p:cNvSpPr txBox="1"/>
          <p:nvPr/>
        </p:nvSpPr>
        <p:spPr>
          <a:xfrm>
            <a:off x="234450" y="82275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curse of dimensionality makes it harder for the model to find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meaningful patterns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input data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189701" y="1499075"/>
            <a:ext cx="44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it really a problem in deep neural networks?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00" y="1375713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398350" y="2224950"/>
            <a:ext cx="15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that much!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870900" y="2224950"/>
            <a:ext cx="4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problem has been overestimated for many years.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800" y="1625650"/>
            <a:ext cx="1654741" cy="12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1650" y="2866700"/>
            <a:ext cx="1812525" cy="135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153" name="Google Shape;153;p20"/>
          <p:cNvSpPr txBox="1"/>
          <p:nvPr/>
        </p:nvSpPr>
        <p:spPr>
          <a:xfrm>
            <a:off x="3600575" y="1213500"/>
            <a:ext cx="49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neuron reacts only 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small subset of 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(sparsity) in each layer.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600575" y="2053600"/>
            <a:ext cx="54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particularly evident for convolutional neural networks, which are based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 connections.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234450" y="3165925"/>
            <a:ext cx="88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DNNs break down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high-dimensional input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 of lower-dimensional representations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(one for each neuron).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528430" y="1091574"/>
            <a:ext cx="2869656" cy="1318072"/>
            <a:chOff x="2401314" y="1359665"/>
            <a:chExt cx="5062908" cy="2254657"/>
          </a:xfrm>
        </p:grpSpPr>
        <p:sp>
          <p:nvSpPr>
            <p:cNvPr id="157" name="Google Shape;157;p20"/>
            <p:cNvSpPr/>
            <p:nvPr/>
          </p:nvSpPr>
          <p:spPr>
            <a:xfrm>
              <a:off x="2401314" y="16701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2401314" y="224621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2419794" y="282228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3337418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3337418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3355898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3355898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219995" y="138250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219995" y="195856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4238476" y="2534630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4238476" y="318232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168" name="Google Shape;168;p20"/>
            <p:cNvCxnSpPr>
              <a:stCxn id="157" idx="6"/>
              <a:endCxn id="160" idx="2"/>
            </p:cNvCxnSpPr>
            <p:nvPr/>
          </p:nvCxnSpPr>
          <p:spPr>
            <a:xfrm flipH="1" rot="10800000">
              <a:off x="2905314" y="1598454"/>
              <a:ext cx="432000" cy="28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20"/>
            <p:cNvCxnSpPr>
              <a:endCxn id="160" idx="2"/>
            </p:cNvCxnSpPr>
            <p:nvPr/>
          </p:nvCxnSpPr>
          <p:spPr>
            <a:xfrm flipH="1" rot="10800000">
              <a:off x="2905418" y="1598502"/>
              <a:ext cx="432000" cy="850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20"/>
            <p:cNvCxnSpPr>
              <a:stCxn id="159" idx="6"/>
              <a:endCxn id="160" idx="2"/>
            </p:cNvCxnSpPr>
            <p:nvPr/>
          </p:nvCxnSpPr>
          <p:spPr>
            <a:xfrm flipH="1" rot="10800000">
              <a:off x="2923794" y="1598581"/>
              <a:ext cx="413700" cy="143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20"/>
            <p:cNvCxnSpPr>
              <a:stCxn id="157" idx="6"/>
              <a:endCxn id="161" idx="1"/>
            </p:cNvCxnSpPr>
            <p:nvPr/>
          </p:nvCxnSpPr>
          <p:spPr>
            <a:xfrm>
              <a:off x="2905314" y="1886154"/>
              <a:ext cx="5058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20"/>
            <p:cNvCxnSpPr>
              <a:stCxn id="157" idx="6"/>
              <a:endCxn id="162" idx="1"/>
            </p:cNvCxnSpPr>
            <p:nvPr/>
          </p:nvCxnSpPr>
          <p:spPr>
            <a:xfrm>
              <a:off x="2905314" y="1886154"/>
              <a:ext cx="524400" cy="71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20"/>
            <p:cNvCxnSpPr>
              <a:endCxn id="161" idx="1"/>
            </p:cNvCxnSpPr>
            <p:nvPr/>
          </p:nvCxnSpPr>
          <p:spPr>
            <a:xfrm flipH="1" rot="10800000">
              <a:off x="2905427" y="2021831"/>
              <a:ext cx="505800" cy="40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20"/>
            <p:cNvCxnSpPr>
              <a:stCxn id="158" idx="6"/>
              <a:endCxn id="162" idx="1"/>
            </p:cNvCxnSpPr>
            <p:nvPr/>
          </p:nvCxnSpPr>
          <p:spPr>
            <a:xfrm>
              <a:off x="2905314" y="2462218"/>
              <a:ext cx="524400" cy="13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20"/>
            <p:cNvCxnSpPr>
              <a:endCxn id="163" idx="1"/>
            </p:cNvCxnSpPr>
            <p:nvPr/>
          </p:nvCxnSpPr>
          <p:spPr>
            <a:xfrm>
              <a:off x="2923907" y="2491387"/>
              <a:ext cx="505800" cy="75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20"/>
            <p:cNvCxnSpPr>
              <a:stCxn id="159" idx="6"/>
              <a:endCxn id="161" idx="2"/>
            </p:cNvCxnSpPr>
            <p:nvPr/>
          </p:nvCxnSpPr>
          <p:spPr>
            <a:xfrm flipH="1" rot="10800000">
              <a:off x="2923794" y="2174581"/>
              <a:ext cx="413700" cy="86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20"/>
            <p:cNvCxnSpPr>
              <a:stCxn id="159" idx="6"/>
              <a:endCxn id="162" idx="1"/>
            </p:cNvCxnSpPr>
            <p:nvPr/>
          </p:nvCxnSpPr>
          <p:spPr>
            <a:xfrm flipH="1" rot="10800000">
              <a:off x="2923794" y="2597881"/>
              <a:ext cx="505800" cy="44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20"/>
            <p:cNvCxnSpPr>
              <a:stCxn id="159" idx="6"/>
              <a:endCxn id="163" idx="1"/>
            </p:cNvCxnSpPr>
            <p:nvPr/>
          </p:nvCxnSpPr>
          <p:spPr>
            <a:xfrm>
              <a:off x="2923794" y="3038281"/>
              <a:ext cx="505800" cy="20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20"/>
            <p:cNvCxnSpPr>
              <a:endCxn id="163" idx="1"/>
            </p:cNvCxnSpPr>
            <p:nvPr/>
          </p:nvCxnSpPr>
          <p:spPr>
            <a:xfrm>
              <a:off x="2914607" y="1879987"/>
              <a:ext cx="515100" cy="136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20"/>
            <p:cNvCxnSpPr>
              <a:endCxn id="164" idx="2"/>
            </p:cNvCxnSpPr>
            <p:nvPr/>
          </p:nvCxnSpPr>
          <p:spPr>
            <a:xfrm>
              <a:off x="3841395" y="159850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20"/>
            <p:cNvCxnSpPr>
              <a:stCxn id="160" idx="6"/>
              <a:endCxn id="165" idx="1"/>
            </p:cNvCxnSpPr>
            <p:nvPr/>
          </p:nvCxnSpPr>
          <p:spPr>
            <a:xfrm>
              <a:off x="3841418" y="1598502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20"/>
            <p:cNvCxnSpPr>
              <a:stCxn id="160" idx="6"/>
              <a:endCxn id="166" idx="1"/>
            </p:cNvCxnSpPr>
            <p:nvPr/>
          </p:nvCxnSpPr>
          <p:spPr>
            <a:xfrm>
              <a:off x="3841418" y="1598502"/>
              <a:ext cx="4710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20"/>
            <p:cNvCxnSpPr>
              <a:stCxn id="160" idx="6"/>
              <a:endCxn id="167" idx="1"/>
            </p:cNvCxnSpPr>
            <p:nvPr/>
          </p:nvCxnSpPr>
          <p:spPr>
            <a:xfrm>
              <a:off x="3841418" y="1598502"/>
              <a:ext cx="4710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20"/>
            <p:cNvCxnSpPr/>
            <p:nvPr/>
          </p:nvCxnSpPr>
          <p:spPr>
            <a:xfrm>
              <a:off x="3859955" y="217459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20"/>
            <p:cNvCxnSpPr>
              <a:stCxn id="161" idx="6"/>
              <a:endCxn id="164" idx="2"/>
            </p:cNvCxnSpPr>
            <p:nvPr/>
          </p:nvCxnSpPr>
          <p:spPr>
            <a:xfrm flipH="1" rot="10800000">
              <a:off x="3841418" y="1598566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20"/>
            <p:cNvCxnSpPr>
              <a:stCxn id="161" idx="6"/>
              <a:endCxn id="166" idx="1"/>
            </p:cNvCxnSpPr>
            <p:nvPr/>
          </p:nvCxnSpPr>
          <p:spPr>
            <a:xfrm>
              <a:off x="3841418" y="2174566"/>
              <a:ext cx="4710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20"/>
            <p:cNvCxnSpPr>
              <a:stCxn id="161" idx="6"/>
              <a:endCxn id="167" idx="1"/>
            </p:cNvCxnSpPr>
            <p:nvPr/>
          </p:nvCxnSpPr>
          <p:spPr>
            <a:xfrm>
              <a:off x="3841418" y="2174566"/>
              <a:ext cx="4710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20"/>
            <p:cNvCxnSpPr/>
            <p:nvPr/>
          </p:nvCxnSpPr>
          <p:spPr>
            <a:xfrm>
              <a:off x="3841474" y="275065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20"/>
            <p:cNvCxnSpPr>
              <a:stCxn id="162" idx="6"/>
              <a:endCxn id="165" idx="2"/>
            </p:cNvCxnSpPr>
            <p:nvPr/>
          </p:nvCxnSpPr>
          <p:spPr>
            <a:xfrm flipH="1" rot="10800000">
              <a:off x="3859898" y="2174630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20"/>
            <p:cNvCxnSpPr>
              <a:stCxn id="162" idx="6"/>
              <a:endCxn id="164" idx="2"/>
            </p:cNvCxnSpPr>
            <p:nvPr/>
          </p:nvCxnSpPr>
          <p:spPr>
            <a:xfrm flipH="1" rot="10800000">
              <a:off x="3859898" y="1598630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20"/>
            <p:cNvCxnSpPr/>
            <p:nvPr/>
          </p:nvCxnSpPr>
          <p:spPr>
            <a:xfrm>
              <a:off x="3841474" y="339834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20"/>
            <p:cNvCxnSpPr>
              <a:stCxn id="163" idx="6"/>
              <a:endCxn id="166" idx="2"/>
            </p:cNvCxnSpPr>
            <p:nvPr/>
          </p:nvCxnSpPr>
          <p:spPr>
            <a:xfrm flipH="1" rot="10800000">
              <a:off x="3859898" y="275062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20"/>
            <p:cNvCxnSpPr>
              <a:stCxn id="163" idx="6"/>
              <a:endCxn id="165" idx="2"/>
            </p:cNvCxnSpPr>
            <p:nvPr/>
          </p:nvCxnSpPr>
          <p:spPr>
            <a:xfrm flipH="1" rot="10800000">
              <a:off x="3859898" y="2174622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20"/>
            <p:cNvCxnSpPr>
              <a:stCxn id="163" idx="6"/>
              <a:endCxn id="164" idx="2"/>
            </p:cNvCxnSpPr>
            <p:nvPr/>
          </p:nvCxnSpPr>
          <p:spPr>
            <a:xfrm flipH="1" rot="10800000">
              <a:off x="3859898" y="1598622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20"/>
            <p:cNvCxnSpPr>
              <a:stCxn id="162" idx="6"/>
              <a:endCxn id="167" idx="1"/>
            </p:cNvCxnSpPr>
            <p:nvPr/>
          </p:nvCxnSpPr>
          <p:spPr>
            <a:xfrm>
              <a:off x="3859898" y="2750630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20"/>
            <p:cNvSpPr/>
            <p:nvPr/>
          </p:nvSpPr>
          <p:spPr>
            <a:xfrm>
              <a:off x="5110597" y="136403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110597" y="1940098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129078" y="2516162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129078" y="3163854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200" name="Google Shape;200;p20"/>
            <p:cNvCxnSpPr>
              <a:endCxn id="196" idx="2"/>
            </p:cNvCxnSpPr>
            <p:nvPr/>
          </p:nvCxnSpPr>
          <p:spPr>
            <a:xfrm>
              <a:off x="4731997" y="1580033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20"/>
            <p:cNvCxnSpPr>
              <a:endCxn id="197" idx="1"/>
            </p:cNvCxnSpPr>
            <p:nvPr/>
          </p:nvCxnSpPr>
          <p:spPr>
            <a:xfrm>
              <a:off x="4732006" y="1580063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20"/>
            <p:cNvCxnSpPr>
              <a:endCxn id="198" idx="1"/>
            </p:cNvCxnSpPr>
            <p:nvPr/>
          </p:nvCxnSpPr>
          <p:spPr>
            <a:xfrm>
              <a:off x="4732187" y="1580127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20"/>
            <p:cNvCxnSpPr>
              <a:endCxn id="199" idx="1"/>
            </p:cNvCxnSpPr>
            <p:nvPr/>
          </p:nvCxnSpPr>
          <p:spPr>
            <a:xfrm>
              <a:off x="4732187" y="1580119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20"/>
            <p:cNvCxnSpPr/>
            <p:nvPr/>
          </p:nvCxnSpPr>
          <p:spPr>
            <a:xfrm>
              <a:off x="4750557" y="215612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20"/>
            <p:cNvCxnSpPr>
              <a:endCxn id="196" idx="2"/>
            </p:cNvCxnSpPr>
            <p:nvPr/>
          </p:nvCxnSpPr>
          <p:spPr>
            <a:xfrm flipH="1" rot="10800000">
              <a:off x="4731997" y="1580033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20"/>
            <p:cNvCxnSpPr>
              <a:endCxn id="198" idx="1"/>
            </p:cNvCxnSpPr>
            <p:nvPr/>
          </p:nvCxnSpPr>
          <p:spPr>
            <a:xfrm>
              <a:off x="4732187" y="2156127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20"/>
            <p:cNvCxnSpPr>
              <a:endCxn id="199" idx="1"/>
            </p:cNvCxnSpPr>
            <p:nvPr/>
          </p:nvCxnSpPr>
          <p:spPr>
            <a:xfrm>
              <a:off x="4732187" y="2156119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4732076" y="2732186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20"/>
            <p:cNvCxnSpPr>
              <a:endCxn id="197" idx="2"/>
            </p:cNvCxnSpPr>
            <p:nvPr/>
          </p:nvCxnSpPr>
          <p:spPr>
            <a:xfrm flipH="1" rot="10800000">
              <a:off x="4750597" y="2156098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20"/>
            <p:cNvCxnSpPr>
              <a:endCxn id="196" idx="2"/>
            </p:cNvCxnSpPr>
            <p:nvPr/>
          </p:nvCxnSpPr>
          <p:spPr>
            <a:xfrm flipH="1" rot="10800000">
              <a:off x="4750597" y="1580033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20"/>
            <p:cNvCxnSpPr/>
            <p:nvPr/>
          </p:nvCxnSpPr>
          <p:spPr>
            <a:xfrm>
              <a:off x="4732076" y="3379877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20"/>
            <p:cNvCxnSpPr>
              <a:endCxn id="198" idx="2"/>
            </p:cNvCxnSpPr>
            <p:nvPr/>
          </p:nvCxnSpPr>
          <p:spPr>
            <a:xfrm flipH="1" rot="10800000">
              <a:off x="4750478" y="2732162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20"/>
            <p:cNvCxnSpPr>
              <a:endCxn id="197" idx="2"/>
            </p:cNvCxnSpPr>
            <p:nvPr/>
          </p:nvCxnSpPr>
          <p:spPr>
            <a:xfrm flipH="1" rot="10800000">
              <a:off x="4750597" y="2156098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20"/>
            <p:cNvCxnSpPr>
              <a:endCxn id="196" idx="2"/>
            </p:cNvCxnSpPr>
            <p:nvPr/>
          </p:nvCxnSpPr>
          <p:spPr>
            <a:xfrm flipH="1" rot="10800000">
              <a:off x="4750597" y="1580033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20"/>
            <p:cNvCxnSpPr>
              <a:endCxn id="199" idx="1"/>
            </p:cNvCxnSpPr>
            <p:nvPr/>
          </p:nvCxnSpPr>
          <p:spPr>
            <a:xfrm>
              <a:off x="4750487" y="2732119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6" name="Google Shape;216;p20"/>
            <p:cNvSpPr/>
            <p:nvPr/>
          </p:nvSpPr>
          <p:spPr>
            <a:xfrm>
              <a:off x="5998055" y="1359665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998055" y="193572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016536" y="2511793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6016536" y="3159486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220" name="Google Shape;220;p20"/>
            <p:cNvCxnSpPr>
              <a:endCxn id="216" idx="2"/>
            </p:cNvCxnSpPr>
            <p:nvPr/>
          </p:nvCxnSpPr>
          <p:spPr>
            <a:xfrm>
              <a:off x="5619455" y="1575665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20"/>
            <p:cNvCxnSpPr>
              <a:endCxn id="217" idx="1"/>
            </p:cNvCxnSpPr>
            <p:nvPr/>
          </p:nvCxnSpPr>
          <p:spPr>
            <a:xfrm>
              <a:off x="5619464" y="1575694"/>
              <a:ext cx="4524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20"/>
            <p:cNvCxnSpPr>
              <a:endCxn id="218" idx="1"/>
            </p:cNvCxnSpPr>
            <p:nvPr/>
          </p:nvCxnSpPr>
          <p:spPr>
            <a:xfrm>
              <a:off x="5619645" y="1575758"/>
              <a:ext cx="470700" cy="9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20"/>
            <p:cNvCxnSpPr>
              <a:endCxn id="219" idx="1"/>
            </p:cNvCxnSpPr>
            <p:nvPr/>
          </p:nvCxnSpPr>
          <p:spPr>
            <a:xfrm>
              <a:off x="5619645" y="1575751"/>
              <a:ext cx="470700" cy="164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20"/>
            <p:cNvCxnSpPr/>
            <p:nvPr/>
          </p:nvCxnSpPr>
          <p:spPr>
            <a:xfrm>
              <a:off x="5638015" y="2151754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20"/>
            <p:cNvCxnSpPr>
              <a:endCxn id="216" idx="2"/>
            </p:cNvCxnSpPr>
            <p:nvPr/>
          </p:nvCxnSpPr>
          <p:spPr>
            <a:xfrm flipH="1" rot="10800000">
              <a:off x="5619455" y="1575665"/>
              <a:ext cx="3786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20"/>
            <p:cNvCxnSpPr>
              <a:endCxn id="218" idx="1"/>
            </p:cNvCxnSpPr>
            <p:nvPr/>
          </p:nvCxnSpPr>
          <p:spPr>
            <a:xfrm>
              <a:off x="5619645" y="2151758"/>
              <a:ext cx="470700" cy="423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20"/>
            <p:cNvCxnSpPr>
              <a:endCxn id="219" idx="1"/>
            </p:cNvCxnSpPr>
            <p:nvPr/>
          </p:nvCxnSpPr>
          <p:spPr>
            <a:xfrm>
              <a:off x="5619645" y="2151751"/>
              <a:ext cx="470700" cy="107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20"/>
            <p:cNvCxnSpPr/>
            <p:nvPr/>
          </p:nvCxnSpPr>
          <p:spPr>
            <a:xfrm>
              <a:off x="5619534" y="272781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20"/>
            <p:cNvCxnSpPr>
              <a:endCxn id="217" idx="2"/>
            </p:cNvCxnSpPr>
            <p:nvPr/>
          </p:nvCxnSpPr>
          <p:spPr>
            <a:xfrm flipH="1" rot="10800000">
              <a:off x="5638055" y="2151729"/>
              <a:ext cx="360000" cy="576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20"/>
            <p:cNvCxnSpPr>
              <a:endCxn id="216" idx="2"/>
            </p:cNvCxnSpPr>
            <p:nvPr/>
          </p:nvCxnSpPr>
          <p:spPr>
            <a:xfrm flipH="1" rot="10800000">
              <a:off x="5638055" y="1575665"/>
              <a:ext cx="360000" cy="115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20"/>
            <p:cNvCxnSpPr/>
            <p:nvPr/>
          </p:nvCxnSpPr>
          <p:spPr>
            <a:xfrm>
              <a:off x="5619534" y="3375510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20"/>
            <p:cNvCxnSpPr>
              <a:endCxn id="218" idx="2"/>
            </p:cNvCxnSpPr>
            <p:nvPr/>
          </p:nvCxnSpPr>
          <p:spPr>
            <a:xfrm flipH="1" rot="10800000">
              <a:off x="5637936" y="2727793"/>
              <a:ext cx="378600" cy="647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20"/>
            <p:cNvCxnSpPr>
              <a:endCxn id="217" idx="2"/>
            </p:cNvCxnSpPr>
            <p:nvPr/>
          </p:nvCxnSpPr>
          <p:spPr>
            <a:xfrm flipH="1" rot="10800000">
              <a:off x="5638055" y="2151729"/>
              <a:ext cx="3600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20"/>
            <p:cNvCxnSpPr>
              <a:endCxn id="216" idx="2"/>
            </p:cNvCxnSpPr>
            <p:nvPr/>
          </p:nvCxnSpPr>
          <p:spPr>
            <a:xfrm flipH="1" rot="10800000">
              <a:off x="5638055" y="1575665"/>
              <a:ext cx="360000" cy="179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20"/>
            <p:cNvCxnSpPr>
              <a:endCxn id="219" idx="1"/>
            </p:cNvCxnSpPr>
            <p:nvPr/>
          </p:nvCxnSpPr>
          <p:spPr>
            <a:xfrm>
              <a:off x="5637945" y="2727751"/>
              <a:ext cx="452400" cy="49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20"/>
            <p:cNvSpPr/>
            <p:nvPr/>
          </p:nvSpPr>
          <p:spPr>
            <a:xfrm>
              <a:off x="6941741" y="1952469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6960222" y="2528531"/>
              <a:ext cx="504000" cy="432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cxnSp>
          <p:nvCxnSpPr>
            <p:cNvPr id="238" name="Google Shape;238;p20"/>
            <p:cNvCxnSpPr/>
            <p:nvPr/>
          </p:nvCxnSpPr>
          <p:spPr>
            <a:xfrm>
              <a:off x="6547359" y="2157438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20"/>
            <p:cNvCxnSpPr/>
            <p:nvPr/>
          </p:nvCxnSpPr>
          <p:spPr>
            <a:xfrm>
              <a:off x="6571880" y="2710092"/>
              <a:ext cx="37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20"/>
            <p:cNvCxnSpPr>
              <a:endCxn id="236" idx="2"/>
            </p:cNvCxnSpPr>
            <p:nvPr/>
          </p:nvCxnSpPr>
          <p:spPr>
            <a:xfrm>
              <a:off x="6519641" y="1581369"/>
              <a:ext cx="422100" cy="587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20"/>
            <p:cNvCxnSpPr>
              <a:endCxn id="237" idx="2"/>
            </p:cNvCxnSpPr>
            <p:nvPr/>
          </p:nvCxnSpPr>
          <p:spPr>
            <a:xfrm flipH="1" rot="10800000">
              <a:off x="6547422" y="2744531"/>
              <a:ext cx="412800" cy="614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20"/>
            <p:cNvCxnSpPr>
              <a:endCxn id="237" idx="2"/>
            </p:cNvCxnSpPr>
            <p:nvPr/>
          </p:nvCxnSpPr>
          <p:spPr>
            <a:xfrm>
              <a:off x="6519522" y="1582331"/>
              <a:ext cx="440700" cy="1162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20"/>
            <p:cNvCxnSpPr>
              <a:endCxn id="237" idx="2"/>
            </p:cNvCxnSpPr>
            <p:nvPr/>
          </p:nvCxnSpPr>
          <p:spPr>
            <a:xfrm>
              <a:off x="6541422" y="2151731"/>
              <a:ext cx="4188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20"/>
            <p:cNvCxnSpPr>
              <a:endCxn id="236" idx="2"/>
            </p:cNvCxnSpPr>
            <p:nvPr/>
          </p:nvCxnSpPr>
          <p:spPr>
            <a:xfrm flipH="1" rot="10800000">
              <a:off x="6564641" y="2168469"/>
              <a:ext cx="377100" cy="53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20"/>
            <p:cNvCxnSpPr>
              <a:endCxn id="236" idx="2"/>
            </p:cNvCxnSpPr>
            <p:nvPr/>
          </p:nvCxnSpPr>
          <p:spPr>
            <a:xfrm flipH="1" rot="10800000">
              <a:off x="6561641" y="2168469"/>
              <a:ext cx="380100" cy="1190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6" name="Google Shape;246;p20"/>
          <p:cNvSpPr txBox="1"/>
          <p:nvPr/>
        </p:nvSpPr>
        <p:spPr>
          <a:xfrm>
            <a:off x="310850" y="39885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then progressively combine these features to generate increasingly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 representations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Speech Features</a:t>
            </a:r>
            <a:endParaRPr sz="2600"/>
          </a:p>
        </p:txBody>
      </p:sp>
      <p:sp>
        <p:nvSpPr>
          <p:cNvPr id="253" name="Google Shape;253;p21"/>
          <p:cNvSpPr txBox="1"/>
          <p:nvPr/>
        </p:nvSpPr>
        <p:spPr>
          <a:xfrm>
            <a:off x="310850" y="864325"/>
            <a:ext cx="84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Beyond the curse of dimensionality problem, there is another issue that can make learning from high-dimensional data harder.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203875" y="1703325"/>
            <a:ext cx="26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Gradient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10850" y="2159725"/>
            <a:ext cx="84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audio waveforms have several time steps (16000 samples for each second in audio sampled at 16 kHz).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10850" y="2845525"/>
            <a:ext cx="87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Backpropagating the gradient over too many time steps can cause the gradient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vanish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(or explode).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10850" y="3455125"/>
            <a:ext cx="75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Fortunately, we have seen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effective countermeasures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this problem such 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75" y="1725200"/>
            <a:ext cx="384075" cy="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606000" y="4095600"/>
            <a:ext cx="23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 activation function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233775" y="4064725"/>
            <a:ext cx="19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Gradient shortcuts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900775" y="4064725"/>
            <a:ext cx="19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